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53"/>
  </p:notesMasterIdLst>
  <p:handoutMasterIdLst>
    <p:handoutMasterId r:id="rId54"/>
  </p:handoutMasterIdLst>
  <p:sldIdLst>
    <p:sldId id="2098" r:id="rId2"/>
    <p:sldId id="2171" r:id="rId3"/>
    <p:sldId id="2306" r:id="rId4"/>
    <p:sldId id="2307" r:id="rId5"/>
    <p:sldId id="7484" r:id="rId6"/>
    <p:sldId id="2328" r:id="rId7"/>
    <p:sldId id="7485" r:id="rId8"/>
    <p:sldId id="7486" r:id="rId9"/>
    <p:sldId id="2330" r:id="rId10"/>
    <p:sldId id="2329" r:id="rId11"/>
    <p:sldId id="2332" r:id="rId12"/>
    <p:sldId id="2331" r:id="rId13"/>
    <p:sldId id="2333" r:id="rId14"/>
    <p:sldId id="2334" r:id="rId15"/>
    <p:sldId id="2335" r:id="rId16"/>
    <p:sldId id="2336" r:id="rId17"/>
    <p:sldId id="2337" r:id="rId18"/>
    <p:sldId id="7487" r:id="rId19"/>
    <p:sldId id="2339" r:id="rId20"/>
    <p:sldId id="7488" r:id="rId21"/>
    <p:sldId id="7489" r:id="rId22"/>
    <p:sldId id="7490" r:id="rId23"/>
    <p:sldId id="7491" r:id="rId24"/>
    <p:sldId id="7492" r:id="rId25"/>
    <p:sldId id="7493" r:id="rId26"/>
    <p:sldId id="7494" r:id="rId27"/>
    <p:sldId id="7495" r:id="rId28"/>
    <p:sldId id="7496" r:id="rId29"/>
    <p:sldId id="7497" r:id="rId30"/>
    <p:sldId id="7498" r:id="rId31"/>
    <p:sldId id="7499" r:id="rId32"/>
    <p:sldId id="7500" r:id="rId33"/>
    <p:sldId id="7501" r:id="rId34"/>
    <p:sldId id="7502" r:id="rId35"/>
    <p:sldId id="7511" r:id="rId36"/>
    <p:sldId id="7512" r:id="rId37"/>
    <p:sldId id="7513" r:id="rId38"/>
    <p:sldId id="7514" r:id="rId39"/>
    <p:sldId id="7503" r:id="rId40"/>
    <p:sldId id="7504" r:id="rId41"/>
    <p:sldId id="7505" r:id="rId42"/>
    <p:sldId id="7506" r:id="rId43"/>
    <p:sldId id="7515" r:id="rId44"/>
    <p:sldId id="7516" r:id="rId45"/>
    <p:sldId id="7517" r:id="rId46"/>
    <p:sldId id="7518" r:id="rId47"/>
    <p:sldId id="7507" r:id="rId48"/>
    <p:sldId id="7508" r:id="rId49"/>
    <p:sldId id="7509" r:id="rId50"/>
    <p:sldId id="7510" r:id="rId51"/>
    <p:sldId id="2167" r:id="rId52"/>
  </p:sldIdLst>
  <p:sldSz cx="12192000" cy="6858000"/>
  <p:notesSz cx="6858000" cy="9144000"/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9" autoAdjust="0"/>
    <p:restoredTop sz="83673" autoAdjust="0"/>
  </p:normalViewPr>
  <p:slideViewPr>
    <p:cSldViewPr>
      <p:cViewPr varScale="1">
        <p:scale>
          <a:sx n="63" d="100"/>
          <a:sy n="63" d="100"/>
        </p:scale>
        <p:origin x="200" y="1104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2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斯通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魏尔斯特拉斯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定理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是泛函分析中的一个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定理。他指出任何一个连续函数都可以用一系列的多项式函数来近似表示，由德国科学家卡尔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魏尔斯特拉斯提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出。泰勒基数，</a:t>
            </a:r>
            <a:r>
              <a:rPr lang="zh-CN" altLang="en-US" b="0" i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任何一个函数都可以用泰勒级数来表示。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3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6">
            <a:extLst>
              <a:ext uri="{FF2B5EF4-FFF2-40B4-BE49-F238E27FC236}">
                <a16:creationId xmlns:a16="http://schemas.microsoft.com/office/drawing/2014/main" id="{D50FD0FB-535C-60B9-3A5B-2D6F85AB2B51}"/>
              </a:ext>
            </a:extLst>
          </p:cNvPr>
          <p:cNvSpPr/>
          <p:nvPr/>
        </p:nvSpPr>
        <p:spPr>
          <a:xfrm>
            <a:off x="4799856" y="2784980"/>
            <a:ext cx="7393750" cy="1631323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6" name="Shape 117">
            <a:extLst>
              <a:ext uri="{FF2B5EF4-FFF2-40B4-BE49-F238E27FC236}">
                <a16:creationId xmlns:a16="http://schemas.microsoft.com/office/drawing/2014/main" id="{E155F58C-C8E5-B6B4-6088-81186D6AAF97}"/>
              </a:ext>
            </a:extLst>
          </p:cNvPr>
          <p:cNvSpPr txBox="1">
            <a:spLocks/>
          </p:cNvSpPr>
          <p:nvPr/>
        </p:nvSpPr>
        <p:spPr>
          <a:xfrm>
            <a:off x="5231903" y="2932131"/>
            <a:ext cx="6762209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600" b="1" dirty="0">
                <a:solidFill>
                  <a:schemeClr val="bg1"/>
                </a:solidFill>
              </a:rPr>
              <a:t>Privacy Attacks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Defenses</a:t>
            </a:r>
            <a:endParaRPr lang="ja-JP" altLang="en-US" sz="32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" name="Shape 115">
            <a:extLst>
              <a:ext uri="{FF2B5EF4-FFF2-40B4-BE49-F238E27FC236}">
                <a16:creationId xmlns:a16="http://schemas.microsoft.com/office/drawing/2014/main" id="{62662E97-A409-BEF8-9B49-CAB754AF617F}"/>
              </a:ext>
            </a:extLst>
          </p:cNvPr>
          <p:cNvSpPr/>
          <p:nvPr/>
        </p:nvSpPr>
        <p:spPr>
          <a:xfrm>
            <a:off x="4798250" y="4526400"/>
            <a:ext cx="7393750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B342A2E9-D56F-B528-5B09-26A8547BEAB9}"/>
              </a:ext>
            </a:extLst>
          </p:cNvPr>
          <p:cNvSpPr txBox="1">
            <a:spLocks/>
          </p:cNvSpPr>
          <p:nvPr/>
        </p:nvSpPr>
        <p:spPr>
          <a:xfrm>
            <a:off x="5303912" y="4563454"/>
            <a:ext cx="6888088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姜育刚，马兴军，吴祖煊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" name="Picture 2" descr="The History of 'The Persistence of Memory' by Salvador Dali">
            <a:extLst>
              <a:ext uri="{FF2B5EF4-FFF2-40B4-BE49-F238E27FC236}">
                <a16:creationId xmlns:a16="http://schemas.microsoft.com/office/drawing/2014/main" id="{0F9A1D65-3142-FA55-357A-FCDF5BB7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46" y="2784980"/>
            <a:ext cx="2851008" cy="258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2B192F-E746-4460-CE01-36F1E9310184}"/>
              </a:ext>
            </a:extLst>
          </p:cNvPr>
          <p:cNvSpPr txBox="1"/>
          <p:nvPr/>
        </p:nvSpPr>
        <p:spPr>
          <a:xfrm>
            <a:off x="1079779" y="1911697"/>
            <a:ext cx="3315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b="0" i="1" dirty="0">
                <a:effectLst/>
                <a:latin typeface="Avenir-Next" panose="02000503020000020003" pitchFamily="2" charset="0"/>
              </a:rPr>
              <a:t>Salvador Dalí, “The Persistence of Memory,” 1931</a:t>
            </a:r>
            <a:endParaRPr lang="en-AU" altLang="zh-CN" b="0" i="0" dirty="0">
              <a:effectLst/>
              <a:latin typeface="foglihten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kumimoji="1" lang="en-US" altLang="zh-CN" dirty="0"/>
              <a:t>MIA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Well-known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510197-7537-8C20-C9F7-268C674444B6}"/>
              </a:ext>
            </a:extLst>
          </p:cNvPr>
          <p:cNvSpPr txBox="1"/>
          <p:nvPr/>
        </p:nvSpPr>
        <p:spPr>
          <a:xfrm>
            <a:off x="623392" y="6309320"/>
            <a:ext cx="1029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Shokri, Reza, et al. "Membership inference attacks against machine learning models." 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P, 2017.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4E29F1-251C-64D9-CE5A-A79E203F4DA0}"/>
              </a:ext>
            </a:extLst>
          </p:cNvPr>
          <p:cNvSpPr txBox="1"/>
          <p:nvPr/>
        </p:nvSpPr>
        <p:spPr>
          <a:xfrm>
            <a:off x="2866591" y="5377524"/>
            <a:ext cx="6458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Train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k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shadow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models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on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disjoint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datasets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6BB61B-CE83-4364-9423-F79A7AAD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076422"/>
            <a:ext cx="5073302" cy="41648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CB946E-EC11-FE54-2EE9-25D6E6E998C1}"/>
              </a:ext>
            </a:extLst>
          </p:cNvPr>
          <p:cNvSpPr txBox="1"/>
          <p:nvPr/>
        </p:nvSpPr>
        <p:spPr>
          <a:xfrm>
            <a:off x="7886700" y="1676400"/>
            <a:ext cx="4041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D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en-US" altLang="zh-CN" dirty="0"/>
              <a:t>Train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subset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shadow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65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kumimoji="1" lang="en-US" altLang="zh-CN" dirty="0"/>
              <a:t>MIA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Well-known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510197-7537-8C20-C9F7-268C674444B6}"/>
              </a:ext>
            </a:extLst>
          </p:cNvPr>
          <p:cNvSpPr txBox="1"/>
          <p:nvPr/>
        </p:nvSpPr>
        <p:spPr>
          <a:xfrm>
            <a:off x="479376" y="6359911"/>
            <a:ext cx="1029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Shokri, Reza, et al. "Membership inference attacks against machine learning models." 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P, 2017.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4E29F1-251C-64D9-CE5A-A79E203F4DA0}"/>
              </a:ext>
            </a:extLst>
          </p:cNvPr>
          <p:cNvSpPr txBox="1"/>
          <p:nvPr/>
        </p:nvSpPr>
        <p:spPr>
          <a:xfrm>
            <a:off x="6023584" y="1158317"/>
            <a:ext cx="53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Different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ways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get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training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data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  <a:endParaRPr kumimoji="1" lang="en-US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Random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Synthesis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EC9AB3-6140-DB4A-E099-AF9585569A7D}"/>
              </a:ext>
            </a:extLst>
          </p:cNvPr>
          <p:cNvSpPr txBox="1"/>
          <p:nvPr/>
        </p:nvSpPr>
        <p:spPr>
          <a:xfrm>
            <a:off x="6023584" y="2200796"/>
            <a:ext cx="4373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synthesis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Phase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Phase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2:</a:t>
            </a:r>
            <a:r>
              <a:rPr kumimoji="1" lang="zh-CN" altLang="en-US" b="1" dirty="0"/>
              <a:t> </a:t>
            </a:r>
            <a:r>
              <a:rPr lang="en-AU" altLang="zh-CN" dirty="0"/>
              <a:t>sample synthetic data from these </a:t>
            </a:r>
            <a:r>
              <a:rPr lang="en-US" altLang="zh-CN" dirty="0"/>
              <a:t>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Repeat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B50331-3744-1AF4-8DF6-3AD1EE9E2AF7}"/>
              </a:ext>
            </a:extLst>
          </p:cNvPr>
          <p:cNvSpPr txBox="1"/>
          <p:nvPr/>
        </p:nvSpPr>
        <p:spPr>
          <a:xfrm>
            <a:off x="6113884" y="4726885"/>
            <a:ext cx="42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Phase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1:</a:t>
            </a:r>
            <a:r>
              <a:rPr kumimoji="1" lang="zh-CN" altLang="en-US" b="1" dirty="0">
                <a:solidFill>
                  <a:srgbClr val="FF0000"/>
                </a:solidFill>
              </a:rPr>
              <a:t> 每次只改变已找到的高置信度样本的</a:t>
            </a:r>
            <a:r>
              <a:rPr kumimoji="1" lang="en-US" altLang="zh-CN" b="1" i="1" dirty="0">
                <a:solidFill>
                  <a:srgbClr val="FF0000"/>
                </a:solidFill>
              </a:rPr>
              <a:t>k</a:t>
            </a:r>
            <a:r>
              <a:rPr kumimoji="1" lang="zh-CN" altLang="en-US" b="1" dirty="0">
                <a:solidFill>
                  <a:srgbClr val="FF0000"/>
                </a:solidFill>
              </a:rPr>
              <a:t>个特征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A232A9-069F-6E57-421E-D0F44182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28" y="908720"/>
            <a:ext cx="3982912" cy="52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kumimoji="1" lang="en-US" altLang="zh-CN" dirty="0"/>
              <a:t>MIA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Well-known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510197-7537-8C20-C9F7-268C674444B6}"/>
              </a:ext>
            </a:extLst>
          </p:cNvPr>
          <p:cNvSpPr txBox="1"/>
          <p:nvPr/>
        </p:nvSpPr>
        <p:spPr>
          <a:xfrm>
            <a:off x="519360" y="6309320"/>
            <a:ext cx="1029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Shokri, Reza, et al. "Membership inference attacks against machine learning models." 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P, 2017.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4E29F1-251C-64D9-CE5A-A79E203F4DA0}"/>
              </a:ext>
            </a:extLst>
          </p:cNvPr>
          <p:cNvSpPr txBox="1"/>
          <p:nvPr/>
        </p:nvSpPr>
        <p:spPr>
          <a:xfrm>
            <a:off x="5119131" y="1148701"/>
            <a:ext cx="4296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en-AU" altLang="zh-CN" sz="2000" b="1" dirty="0">
                <a:solidFill>
                  <a:srgbClr val="FF0000"/>
                </a:solidFill>
              </a:rPr>
              <a:t>Statistics-based synthesis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70FCDB-DC9D-B18A-23C2-09CEDF8D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16" y="921780"/>
            <a:ext cx="3982912" cy="52488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EC9AB3-6140-DB4A-E099-AF9585569A7D}"/>
              </a:ext>
            </a:extLst>
          </p:cNvPr>
          <p:cNvSpPr txBox="1"/>
          <p:nvPr/>
        </p:nvSpPr>
        <p:spPr>
          <a:xfrm>
            <a:off x="5899164" y="2070863"/>
            <a:ext cx="437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dirty="0"/>
              <a:t>Prior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knowledge: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marginal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distribution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w.r.t.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each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class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B50331-3744-1AF4-8DF6-3AD1EE9E2AF7}"/>
              </a:ext>
            </a:extLst>
          </p:cNvPr>
          <p:cNvSpPr txBox="1"/>
          <p:nvPr/>
        </p:nvSpPr>
        <p:spPr>
          <a:xfrm>
            <a:off x="5899164" y="3502247"/>
            <a:ext cx="42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Phase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1: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sample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according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to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the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statistics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5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kumimoji="1" lang="en-US" altLang="zh-CN" dirty="0"/>
              <a:t>MIA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Well-known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510197-7537-8C20-C9F7-268C674444B6}"/>
              </a:ext>
            </a:extLst>
          </p:cNvPr>
          <p:cNvSpPr txBox="1"/>
          <p:nvPr/>
        </p:nvSpPr>
        <p:spPr>
          <a:xfrm>
            <a:off x="488581" y="6309320"/>
            <a:ext cx="1029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Shokri, Reza, et al. "Membership inference attacks against machine learning models." 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P, 2017.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4E29F1-251C-64D9-CE5A-A79E203F4DA0}"/>
              </a:ext>
            </a:extLst>
          </p:cNvPr>
          <p:cNvSpPr txBox="1"/>
          <p:nvPr/>
        </p:nvSpPr>
        <p:spPr>
          <a:xfrm>
            <a:off x="1801248" y="1500753"/>
            <a:ext cx="858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</a:rPr>
              <a:t>We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could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also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assume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the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attacker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can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access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AU" altLang="zh-CN" sz="2000" b="1" dirty="0">
                <a:solidFill>
                  <a:srgbClr val="FF0000"/>
                </a:solidFill>
              </a:rPr>
              <a:t>Noisy </a:t>
            </a:r>
            <a:r>
              <a:rPr lang="en-US" altLang="zh-CN" sz="2000" b="1" dirty="0">
                <a:solidFill>
                  <a:srgbClr val="FF0000"/>
                </a:solidFill>
              </a:rPr>
              <a:t>Real</a:t>
            </a:r>
            <a:r>
              <a:rPr lang="en-AU" altLang="zh-CN" sz="2000" b="1" dirty="0">
                <a:solidFill>
                  <a:srgbClr val="FF0000"/>
                </a:solidFill>
              </a:rPr>
              <a:t> data</a:t>
            </a:r>
            <a:r>
              <a:rPr lang="en-US" altLang="zh-CN" sz="2000" b="1" dirty="0">
                <a:solidFill>
                  <a:srgbClr val="FF0000"/>
                </a:solidFill>
              </a:rPr>
              <a:t>: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real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but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noisy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EC9AB3-6140-DB4A-E099-AF9585569A7D}"/>
              </a:ext>
            </a:extLst>
          </p:cNvPr>
          <p:cNvSpPr txBox="1"/>
          <p:nvPr/>
        </p:nvSpPr>
        <p:spPr>
          <a:xfrm>
            <a:off x="6412425" y="2961455"/>
            <a:ext cx="437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</a:p>
          <a:p>
            <a:pPr marL="342900" indent="-342900">
              <a:buFont typeface="Wingdings" pitchFamily="2" charset="2"/>
              <a:buChar char="p"/>
            </a:pPr>
            <a:endParaRPr kumimoji="1" lang="en-US" altLang="zh-CN" dirty="0"/>
          </a:p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few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(10%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20%)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randomly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BC86E4-C7A3-5D49-BD65-6A9466D3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99" y="2375892"/>
            <a:ext cx="401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kumimoji="1" lang="en-US" altLang="zh-CN" dirty="0"/>
              <a:t>MIA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Well-known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510197-7537-8C20-C9F7-268C674444B6}"/>
              </a:ext>
            </a:extLst>
          </p:cNvPr>
          <p:cNvSpPr txBox="1"/>
          <p:nvPr/>
        </p:nvSpPr>
        <p:spPr>
          <a:xfrm>
            <a:off x="479376" y="6309320"/>
            <a:ext cx="1029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Shokri, Reza, et al. "Membership inference attacks against machine learning models." 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P, 2017.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4E29F1-251C-64D9-CE5A-A79E203F4DA0}"/>
              </a:ext>
            </a:extLst>
          </p:cNvPr>
          <p:cNvSpPr txBox="1"/>
          <p:nvPr/>
        </p:nvSpPr>
        <p:spPr>
          <a:xfrm>
            <a:off x="3175982" y="1500753"/>
            <a:ext cx="5840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</a:rPr>
              <a:t>Finally: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training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the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inference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model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78C77-DECF-C418-F32F-491EA60A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345386"/>
            <a:ext cx="7168658" cy="31087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651048-4224-3F52-E0DC-B2282DB364EA}"/>
              </a:ext>
            </a:extLst>
          </p:cNvPr>
          <p:cNvSpPr txBox="1"/>
          <p:nvPr/>
        </p:nvSpPr>
        <p:spPr>
          <a:xfrm>
            <a:off x="8152090" y="2644765"/>
            <a:ext cx="3461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dirty="0"/>
              <a:t>”in”: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</a:p>
          <a:p>
            <a:pPr marL="342900" indent="-342900">
              <a:buFont typeface="Wingdings" pitchFamily="2" charset="2"/>
              <a:buChar char="p"/>
            </a:pPr>
            <a:endParaRPr kumimoji="1" lang="en-US" altLang="zh-CN" dirty="0"/>
          </a:p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dirty="0"/>
              <a:t>”out”: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16EF90-DAD0-6161-9A0F-9ACF1B1F7199}"/>
              </a:ext>
            </a:extLst>
          </p:cNvPr>
          <p:cNvSpPr txBox="1"/>
          <p:nvPr/>
        </p:nvSpPr>
        <p:spPr>
          <a:xfrm>
            <a:off x="8152090" y="3867474"/>
            <a:ext cx="3461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dirty="0"/>
              <a:t>Train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dataset: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(prob1,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”in”),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(prob2,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”in”),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(prob3,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”out”)</a:t>
            </a:r>
          </a:p>
          <a:p>
            <a:r>
              <a:rPr kumimoji="1" lang="zh-CN" altLang="en-US" b="1" dirty="0"/>
              <a:t>     </a:t>
            </a:r>
            <a:r>
              <a:rPr kumimoji="1" lang="en-US" altLang="zh-CN" b="1" dirty="0"/>
              <a:t>(prob4,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”out”)</a:t>
            </a:r>
          </a:p>
        </p:txBody>
      </p:sp>
    </p:spTree>
    <p:extLst>
      <p:ext uri="{BB962C8B-B14F-4D97-AF65-F5344CB8AC3E}">
        <p14:creationId xmlns:p14="http://schemas.microsoft.com/office/powerpoint/2010/main" val="365916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27A79-4261-51AE-65CF-A5007FE0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MIA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Well-known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86D74F-606F-1771-A4B5-DBAA01310B8F}"/>
              </a:ext>
            </a:extLst>
          </p:cNvPr>
          <p:cNvSpPr txBox="1"/>
          <p:nvPr/>
        </p:nvSpPr>
        <p:spPr>
          <a:xfrm>
            <a:off x="551384" y="6330806"/>
            <a:ext cx="1029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Shokri, Reza, et al. "Membership inference attacks against machine learning models." 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P, 2017.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609201-E6AB-2DC2-2D38-D4B420427DCF}"/>
              </a:ext>
            </a:extLst>
          </p:cNvPr>
          <p:cNvSpPr txBox="1"/>
          <p:nvPr/>
        </p:nvSpPr>
        <p:spPr>
          <a:xfrm>
            <a:off x="4342094" y="1268760"/>
            <a:ext cx="350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</a:rPr>
              <a:t>How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well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can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MIA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perform?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8984CD-4587-2DF4-ADBD-1B3933C5E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81"/>
          <a:stretch/>
        </p:blipFill>
        <p:spPr>
          <a:xfrm>
            <a:off x="1759708" y="1968268"/>
            <a:ext cx="3311011" cy="28965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A02A8C-B83F-8544-5048-FEFEAD6F4412}"/>
              </a:ext>
            </a:extLst>
          </p:cNvPr>
          <p:cNvSpPr txBox="1"/>
          <p:nvPr/>
        </p:nvSpPr>
        <p:spPr>
          <a:xfrm>
            <a:off x="1663588" y="5085026"/>
            <a:ext cx="9368879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数据集：</a:t>
            </a:r>
            <a:r>
              <a:rPr kumimoji="1" lang="en-US" altLang="zh-CN" dirty="0"/>
              <a:t>CIFAR-10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CIFAR-100</a:t>
            </a:r>
            <a:r>
              <a:rPr kumimoji="1" lang="zh-CN" altLang="en-US" dirty="0"/>
              <a:t>、</a:t>
            </a:r>
            <a:r>
              <a:rPr lang="en-AU" altLang="zh-CN" dirty="0"/>
              <a:t>Purchases</a:t>
            </a:r>
            <a:r>
              <a:rPr lang="zh-CN" altLang="en-US" dirty="0"/>
              <a:t>、</a:t>
            </a:r>
            <a:r>
              <a:rPr lang="en-US" altLang="zh-CN" dirty="0"/>
              <a:t>Locations</a:t>
            </a:r>
            <a:r>
              <a:rPr lang="zh-CN" altLang="en-US" dirty="0"/>
              <a:t>、</a:t>
            </a:r>
            <a:r>
              <a:rPr lang="en-AU" altLang="zh-CN" dirty="0"/>
              <a:t>Texas hospital stays</a:t>
            </a:r>
            <a:r>
              <a:rPr lang="zh-CN" altLang="en-US" dirty="0"/>
              <a:t>、</a:t>
            </a:r>
            <a:r>
              <a:rPr lang="en-US" altLang="zh-CN" dirty="0"/>
              <a:t>MNIST</a:t>
            </a:r>
            <a:r>
              <a:rPr lang="zh-CN" altLang="en-US" dirty="0"/>
              <a:t>、</a:t>
            </a:r>
            <a:r>
              <a:rPr lang="en-AU" altLang="zh-CN" dirty="0"/>
              <a:t>UCI Adult (Census Income).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1D48C3-4653-1C8E-9F5F-AF68BC776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981184"/>
            <a:ext cx="5100960" cy="25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2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EC53F-0E76-E06C-6412-C6D32272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White-box</a:t>
            </a:r>
            <a:r>
              <a:rPr kumimoji="1" lang="zh-CN" altLang="en-US" dirty="0"/>
              <a:t> </a:t>
            </a:r>
            <a:r>
              <a:rPr kumimoji="1" lang="en-US" altLang="zh-CN" dirty="0"/>
              <a:t>MIA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BC11B8-4E45-1248-0519-51A30A10396D}"/>
              </a:ext>
            </a:extLst>
          </p:cNvPr>
          <p:cNvSpPr txBox="1"/>
          <p:nvPr/>
        </p:nvSpPr>
        <p:spPr>
          <a:xfrm>
            <a:off x="551383" y="6165304"/>
            <a:ext cx="1108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200" b="0" i="0" dirty="0">
                <a:effectLst/>
                <a:latin typeface="Arial" panose="020B0604020202020204" pitchFamily="34" charset="0"/>
              </a:rPr>
              <a:t>Nasr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et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al</a:t>
            </a:r>
            <a:r>
              <a:rPr lang="en-AU" altLang="zh-CN" sz="1200" b="0" i="0" dirty="0">
                <a:effectLst/>
                <a:latin typeface="Arial" panose="020B0604020202020204" pitchFamily="34" charset="0"/>
              </a:rPr>
              <a:t>. “Comprehensive privacy analysis of deep learning: Passive and active white-box inference attacks against centralized and federated learning.” </a:t>
            </a:r>
            <a:r>
              <a:rPr lang="en-US" altLang="zh-CN" sz="1200" b="0" i="1" dirty="0">
                <a:effectLst/>
                <a:latin typeface="Arial" panose="020B0604020202020204" pitchFamily="34" charset="0"/>
              </a:rPr>
              <a:t>S&amp;P</a:t>
            </a:r>
            <a:r>
              <a:rPr lang="en-AU" altLang="zh-CN" sz="1200" b="0" i="0" dirty="0">
                <a:effectLst/>
                <a:latin typeface="Arial" panose="020B0604020202020204" pitchFamily="34" charset="0"/>
              </a:rPr>
              <a:t>, 2019.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200" b="0" i="0" dirty="0">
                <a:effectLst/>
                <a:latin typeface="Arial" panose="020B0604020202020204" pitchFamily="34" charset="0"/>
              </a:rPr>
              <a:t>Hu, </a:t>
            </a:r>
            <a:r>
              <a:rPr lang="en-AU" altLang="zh-CN" sz="1200" b="0" i="0" dirty="0" err="1">
                <a:effectLst/>
                <a:latin typeface="Arial" panose="020B0604020202020204" pitchFamily="34" charset="0"/>
              </a:rPr>
              <a:t>Hongsheng</a:t>
            </a:r>
            <a:r>
              <a:rPr lang="en-AU" altLang="zh-CN" sz="1200" b="0" i="0" dirty="0">
                <a:effectLst/>
                <a:latin typeface="Arial" panose="020B0604020202020204" pitchFamily="34" charset="0"/>
              </a:rPr>
              <a:t>, et al. "Membership inference attacks on machine learning: A survey." </a:t>
            </a:r>
            <a:r>
              <a:rPr lang="en-AU" altLang="zh-CN" sz="1200" b="0" i="1" dirty="0">
                <a:effectLst/>
                <a:latin typeface="Arial" panose="020B0604020202020204" pitchFamily="34" charset="0"/>
              </a:rPr>
              <a:t>ACM Computing Surveys (CSUR)</a:t>
            </a:r>
            <a:r>
              <a:rPr lang="en-AU" altLang="zh-CN" sz="1200" b="0" i="0" dirty="0">
                <a:effectLst/>
                <a:latin typeface="Arial" panose="020B0604020202020204" pitchFamily="34" charset="0"/>
              </a:rPr>
              <a:t> 54.11s (2022): 1-37.</a:t>
            </a:r>
            <a:endParaRPr kumimoji="1"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4BDBFA-DA77-6812-2232-32C3E7C0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49" y="1652339"/>
            <a:ext cx="5829300" cy="4051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3808FD-2C8C-E143-E5E6-E57684910182}"/>
              </a:ext>
            </a:extLst>
          </p:cNvPr>
          <p:cNvSpPr txBox="1"/>
          <p:nvPr/>
        </p:nvSpPr>
        <p:spPr>
          <a:xfrm>
            <a:off x="4075254" y="1209838"/>
            <a:ext cx="4041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</a:rPr>
              <a:t>White-box vs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Black-box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4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EC53F-0E76-E06C-6412-C6D32272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White-box</a:t>
            </a:r>
            <a:r>
              <a:rPr kumimoji="1" lang="zh-CN" altLang="en-US" dirty="0"/>
              <a:t> </a:t>
            </a:r>
            <a:r>
              <a:rPr kumimoji="1" lang="en-US" altLang="zh-CN" dirty="0"/>
              <a:t>MIA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BC11B8-4E45-1248-0519-51A30A10396D}"/>
              </a:ext>
            </a:extLst>
          </p:cNvPr>
          <p:cNvSpPr txBox="1"/>
          <p:nvPr/>
        </p:nvSpPr>
        <p:spPr>
          <a:xfrm>
            <a:off x="526704" y="6146032"/>
            <a:ext cx="1046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Nasr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"Comprehensive privacy analysis of deep learning: Passive and active white-box inference attacks against centralized and federated learning."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S&amp;P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20B28-6E47-136C-234C-85B5379F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01" y="1052736"/>
            <a:ext cx="3168352" cy="45835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9CBB41-799E-770D-6471-491E729E18AC}"/>
              </a:ext>
            </a:extLst>
          </p:cNvPr>
          <p:cNvSpPr/>
          <p:nvPr/>
        </p:nvSpPr>
        <p:spPr>
          <a:xfrm>
            <a:off x="2582533" y="3564417"/>
            <a:ext cx="3040720" cy="207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1E3BF8-0E7A-6101-C47F-79F9C88B61DC}"/>
              </a:ext>
            </a:extLst>
          </p:cNvPr>
          <p:cNvSpPr txBox="1"/>
          <p:nvPr/>
        </p:nvSpPr>
        <p:spPr>
          <a:xfrm>
            <a:off x="6537987" y="4415684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抽取特征：概率、中间层激活、梯度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5505295-0BDD-A56D-7CF9-B3666DBB8575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623253" y="4600350"/>
            <a:ext cx="91473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3AC31EE7-D61A-C9DE-AD21-A660C55461DA}"/>
              </a:ext>
            </a:extLst>
          </p:cNvPr>
          <p:cNvSpPr/>
          <p:nvPr/>
        </p:nvSpPr>
        <p:spPr>
          <a:xfrm>
            <a:off x="2616937" y="1119238"/>
            <a:ext cx="3040720" cy="572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08ED2C-ECF4-9CCA-BD8B-43CF342E3A51}"/>
              </a:ext>
            </a:extLst>
          </p:cNvPr>
          <p:cNvSpPr txBox="1"/>
          <p:nvPr/>
        </p:nvSpPr>
        <p:spPr>
          <a:xfrm>
            <a:off x="6537986" y="1221058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无监督设置下的重构损失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81A66EC-1B0F-8EDD-10DA-5AE330ED726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57657" y="1405724"/>
            <a:ext cx="8803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109D9DE-E420-0667-E9C4-7F3B139AB01F}"/>
              </a:ext>
            </a:extLst>
          </p:cNvPr>
          <p:cNvSpPr/>
          <p:nvPr/>
        </p:nvSpPr>
        <p:spPr>
          <a:xfrm>
            <a:off x="2582533" y="2131697"/>
            <a:ext cx="3040720" cy="389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54DD856-FFBF-B236-8624-344839F9E363}"/>
              </a:ext>
            </a:extLst>
          </p:cNvPr>
          <p:cNvSpPr txBox="1"/>
          <p:nvPr/>
        </p:nvSpPr>
        <p:spPr>
          <a:xfrm>
            <a:off x="6537986" y="216211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dirty="0"/>
              <a:t>推理结果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ED2A35E-D69F-94C3-3944-82866D55CA4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23253" y="2326400"/>
            <a:ext cx="914733" cy="20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1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C024F-A64C-78B7-2BEE-FC54A1B6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Limitations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MIA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17B4D-051B-B6BA-7073-5C3FC1597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Constructing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shadow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  <a:p>
            <a:r>
              <a:rPr kumimoji="1" lang="en-US" altLang="zh-CN" dirty="0"/>
              <a:t>Assuming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prior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knowledge</a:t>
            </a:r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Overfitting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is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a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must</a:t>
            </a:r>
          </a:p>
          <a:p>
            <a:r>
              <a:rPr kumimoji="1" lang="en-US" altLang="zh-CN" dirty="0"/>
              <a:t>Limited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  <a:p>
            <a:r>
              <a:rPr kumimoji="1" lang="en-US" altLang="zh-CN" dirty="0"/>
              <a:t>Limited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30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C024F-A64C-78B7-2BEE-FC54A1B6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Addressing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MIA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81F518-8E85-DD3F-95C3-B84720AAD08E}"/>
              </a:ext>
            </a:extLst>
          </p:cNvPr>
          <p:cNvSpPr txBox="1"/>
          <p:nvPr/>
        </p:nvSpPr>
        <p:spPr>
          <a:xfrm>
            <a:off x="631900" y="6093296"/>
            <a:ext cx="992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Salem et al. "ML-Leaks: Model and Data Independent Membership Inference Attacks and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Defenses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on Machine Learning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NDSS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2019.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DAEFC4-48EB-0FE9-815C-0D7C1D743D59}"/>
              </a:ext>
            </a:extLst>
          </p:cNvPr>
          <p:cNvSpPr txBox="1"/>
          <p:nvPr/>
        </p:nvSpPr>
        <p:spPr>
          <a:xfrm>
            <a:off x="3404407" y="1268760"/>
            <a:ext cx="538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</a:rPr>
              <a:t>Model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and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Data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Independent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MIA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367F40-5E38-8B4B-EB1B-A95489FA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88" y="2265773"/>
            <a:ext cx="11052823" cy="27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3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0A0F85-68E5-B4E0-03C8-7202D0C1ED3F}"/>
              </a:ext>
            </a:extLst>
          </p:cNvPr>
          <p:cNvSpPr txBox="1"/>
          <p:nvPr/>
        </p:nvSpPr>
        <p:spPr>
          <a:xfrm>
            <a:off x="1343472" y="1412776"/>
            <a:ext cx="8964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Extraction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Stealing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</a:p>
          <a:p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Future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414827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C024F-A64C-78B7-2BEE-FC54A1B6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Addressing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MIA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81F518-8E85-DD3F-95C3-B84720AAD08E}"/>
              </a:ext>
            </a:extLst>
          </p:cNvPr>
          <p:cNvSpPr txBox="1"/>
          <p:nvPr/>
        </p:nvSpPr>
        <p:spPr>
          <a:xfrm>
            <a:off x="643863" y="6309320"/>
            <a:ext cx="9412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Long,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Yunhui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"A pragmatic approach to membership inferences on machine learning models." </a:t>
            </a:r>
            <a:r>
              <a:rPr lang="en-AU" altLang="zh-CN" sz="1400" b="0" i="1" dirty="0" err="1">
                <a:effectLst/>
                <a:latin typeface="Arial" panose="020B0604020202020204" pitchFamily="34" charset="0"/>
              </a:rPr>
              <a:t>EuroS&amp;P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2020.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DAEFC4-48EB-0FE9-815C-0D7C1D743D59}"/>
              </a:ext>
            </a:extLst>
          </p:cNvPr>
          <p:cNvSpPr txBox="1"/>
          <p:nvPr/>
        </p:nvSpPr>
        <p:spPr>
          <a:xfrm>
            <a:off x="3431704" y="1248668"/>
            <a:ext cx="6094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Attacking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non-overfitting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DNNs</a:t>
            </a:r>
          </a:p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Focusing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on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minimizing false positives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52D164-E11A-A667-712E-20CF4348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85" y="2060848"/>
            <a:ext cx="9108930" cy="32224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FE3EFF-39FA-2A0F-3C6B-DE1D88FE6387}"/>
              </a:ext>
            </a:extLst>
          </p:cNvPr>
          <p:cNvSpPr txBox="1"/>
          <p:nvPr/>
        </p:nvSpPr>
        <p:spPr>
          <a:xfrm>
            <a:off x="3524091" y="5589240"/>
            <a:ext cx="514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目标问题：样本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A/B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在哪个模型的训练数据里？</a:t>
            </a:r>
          </a:p>
        </p:txBody>
      </p:sp>
    </p:spTree>
    <p:extLst>
      <p:ext uri="{BB962C8B-B14F-4D97-AF65-F5344CB8AC3E}">
        <p14:creationId xmlns:p14="http://schemas.microsoft.com/office/powerpoint/2010/main" val="3406973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C024F-A64C-78B7-2BEE-FC54A1B6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Addressing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MIA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81F518-8E85-DD3F-95C3-B84720AAD08E}"/>
              </a:ext>
            </a:extLst>
          </p:cNvPr>
          <p:cNvSpPr txBox="1"/>
          <p:nvPr/>
        </p:nvSpPr>
        <p:spPr>
          <a:xfrm>
            <a:off x="191344" y="6307013"/>
            <a:ext cx="11822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Leino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Fredrikson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"Stolen Memories: Leveraging Model Memorization for Calibrated White-Box Membership Inference." </a:t>
            </a:r>
            <a:r>
              <a:rPr lang="en-AU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USENIX Security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2020.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DAEFC4-48EB-0FE9-815C-0D7C1D743D59}"/>
              </a:ext>
            </a:extLst>
          </p:cNvPr>
          <p:cNvSpPr txBox="1"/>
          <p:nvPr/>
        </p:nvSpPr>
        <p:spPr>
          <a:xfrm>
            <a:off x="1991544" y="1266987"/>
            <a:ext cx="10022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More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practical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white-box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threat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model</a:t>
            </a:r>
          </a:p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adversary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only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knows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model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but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not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data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distribution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FE3EFF-39FA-2A0F-3C6B-DE1D88FE6387}"/>
              </a:ext>
            </a:extLst>
          </p:cNvPr>
          <p:cNvSpPr txBox="1"/>
          <p:nvPr/>
        </p:nvSpPr>
        <p:spPr>
          <a:xfrm>
            <a:off x="7248128" y="4604870"/>
            <a:ext cx="273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利用诡异的独家记忆进行成员推理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06EDD2-158E-D1C0-65A5-280CD42BF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80" y="2204864"/>
            <a:ext cx="5006135" cy="35592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A8F637-D272-17B4-137D-A38CDBAF9962}"/>
              </a:ext>
            </a:extLst>
          </p:cNvPr>
          <p:cNvSpPr txBox="1"/>
          <p:nvPr/>
        </p:nvSpPr>
        <p:spPr>
          <a:xfrm>
            <a:off x="7142205" y="2977978"/>
            <a:ext cx="1839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Training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images</a:t>
            </a:r>
            <a:endParaRPr kumimoji="1"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FEB0E-AFCF-489E-15BA-983EE3B347FA}"/>
              </a:ext>
            </a:extLst>
          </p:cNvPr>
          <p:cNvSpPr txBox="1"/>
          <p:nvPr/>
        </p:nvSpPr>
        <p:spPr>
          <a:xfrm>
            <a:off x="2599114" y="5783944"/>
            <a:ext cx="2500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Internal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explanations</a:t>
            </a:r>
            <a:r>
              <a:rPr kumimoji="1" lang="zh-CN" altLang="en-US" sz="2000" b="1" dirty="0"/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F83D61-92CE-7ACF-8754-117B9137EDCB}"/>
              </a:ext>
            </a:extLst>
          </p:cNvPr>
          <p:cNvSpPr txBox="1"/>
          <p:nvPr/>
        </p:nvSpPr>
        <p:spPr>
          <a:xfrm>
            <a:off x="5458302" y="5794075"/>
            <a:ext cx="4716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Pink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background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explanation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Tony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Blair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78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C024F-A64C-78B7-2BEE-FC54A1B6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Addressing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MIA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81F518-8E85-DD3F-95C3-B84720AAD08E}"/>
              </a:ext>
            </a:extLst>
          </p:cNvPr>
          <p:cNvSpPr txBox="1"/>
          <p:nvPr/>
        </p:nvSpPr>
        <p:spPr>
          <a:xfrm>
            <a:off x="416118" y="6289575"/>
            <a:ext cx="10288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Hayes, Jamie, et al. "Logan: Membership inference attacks against generative models." </a:t>
            </a:r>
            <a:r>
              <a:rPr lang="en-AU" altLang="zh-CN" sz="1400" b="0" i="1" dirty="0" err="1">
                <a:effectLst/>
                <a:latin typeface="Arial" panose="020B0604020202020204" pitchFamily="34" charset="0"/>
              </a:rPr>
              <a:t>arXiv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 preprint arXiv:1705.07663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 (2017).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DAEFC4-48EB-0FE9-815C-0D7C1D743D59}"/>
              </a:ext>
            </a:extLst>
          </p:cNvPr>
          <p:cNvSpPr txBox="1"/>
          <p:nvPr/>
        </p:nvSpPr>
        <p:spPr>
          <a:xfrm>
            <a:off x="3629619" y="1230849"/>
            <a:ext cx="453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Extension</a:t>
            </a:r>
            <a:r>
              <a:rPr kumimoji="1"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kumimoji="1"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generative</a:t>
            </a:r>
            <a:r>
              <a:rPr kumimoji="1"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models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FE3EFF-39FA-2A0F-3C6B-DE1D88FE6387}"/>
              </a:ext>
            </a:extLst>
          </p:cNvPr>
          <p:cNvSpPr txBox="1"/>
          <p:nvPr/>
        </p:nvSpPr>
        <p:spPr>
          <a:xfrm>
            <a:off x="3126671" y="4946269"/>
            <a:ext cx="5938656" cy="7078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充分利用判别器的判别能力：高置信度的大概率来自原始训练数据集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3D6B23-D624-DB98-C73E-3FF86E49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155423"/>
            <a:ext cx="7175349" cy="22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37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C024F-A64C-78B7-2BEE-FC54A1B6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Metric-guided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MIA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81F518-8E85-DD3F-95C3-B84720AAD08E}"/>
              </a:ext>
            </a:extLst>
          </p:cNvPr>
          <p:cNvSpPr txBox="1"/>
          <p:nvPr/>
        </p:nvSpPr>
        <p:spPr>
          <a:xfrm>
            <a:off x="351314" y="6093296"/>
            <a:ext cx="10857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Yeom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Samuel, et al. “Privacy risk in machine learning: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Analyzing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the connection to overfitting.”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CSF</a:t>
            </a:r>
            <a:r>
              <a:rPr lang="en-US" altLang="zh-CN" sz="1400" i="1" dirty="0">
                <a:latin typeface="Arial" panose="020B0604020202020204" pitchFamily="34" charset="0"/>
              </a:rPr>
              <a:t>,</a:t>
            </a:r>
            <a:r>
              <a:rPr lang="zh-CN" altLang="en-US" sz="1400" i="1" dirty="0"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2018.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Salem et al. "ML-Leaks: Model and Data Independent Membership Inference Attacks and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Defenses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on Machine Learning Models."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NDSS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2019.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DAEFC4-48EB-0FE9-815C-0D7C1D743D59}"/>
              </a:ext>
            </a:extLst>
          </p:cNvPr>
          <p:cNvSpPr txBox="1"/>
          <p:nvPr/>
        </p:nvSpPr>
        <p:spPr>
          <a:xfrm>
            <a:off x="3519812" y="126540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Metric</a:t>
            </a:r>
            <a:r>
              <a:rPr kumimoji="1"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based</a:t>
            </a:r>
            <a:r>
              <a:rPr kumimoji="1"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Anomaly</a:t>
            </a:r>
            <a:r>
              <a:rPr kumimoji="1"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detection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A22FE3-0873-AA9E-8CC1-6EBE24601D0C}"/>
              </a:ext>
            </a:extLst>
          </p:cNvPr>
          <p:cNvSpPr txBox="1"/>
          <p:nvPr/>
        </p:nvSpPr>
        <p:spPr>
          <a:xfrm>
            <a:off x="783362" y="218496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AU" b="1" dirty="0"/>
              <a:t>预测</a:t>
            </a:r>
            <a:r>
              <a:rPr kumimoji="1" lang="zh-CN" altLang="en-US" b="1" dirty="0"/>
              <a:t>正确性：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4A9DBD-DDCD-5F04-11B7-05CD8042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63" y="2132856"/>
            <a:ext cx="4140200" cy="469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D0709E-AC0D-7698-145E-B715AC06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440" y="1043844"/>
            <a:ext cx="1534685" cy="16760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1F3EBB-C864-D821-B1FC-7F965B3E8D0F}"/>
              </a:ext>
            </a:extLst>
          </p:cNvPr>
          <p:cNvSpPr txBox="1"/>
          <p:nvPr/>
        </p:nvSpPr>
        <p:spPr>
          <a:xfrm>
            <a:off x="7036846" y="21849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预测正确的就是成员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ECBB37-2AEB-FFC6-60F5-FB37305791BE}"/>
              </a:ext>
            </a:extLst>
          </p:cNvPr>
          <p:cNvSpPr txBox="1"/>
          <p:nvPr/>
        </p:nvSpPr>
        <p:spPr>
          <a:xfrm>
            <a:off x="783362" y="2862074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AU" b="1" dirty="0"/>
              <a:t>预测</a:t>
            </a:r>
            <a:r>
              <a:rPr kumimoji="1" lang="zh-CN" altLang="en-US" b="1" dirty="0"/>
              <a:t>损失：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FB1A35-4A3C-E77C-BD1D-2E82C529A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219" y="2831631"/>
            <a:ext cx="3733800" cy="5207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A37507D-6F90-8DA9-25D8-B373694C3737}"/>
              </a:ext>
            </a:extLst>
          </p:cNvPr>
          <p:cNvSpPr txBox="1"/>
          <p:nvPr/>
        </p:nvSpPr>
        <p:spPr>
          <a:xfrm>
            <a:off x="7055474" y="284984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高于训练样本平均损失的是成员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D6C407-029A-46EE-799A-512A83387C60}"/>
              </a:ext>
            </a:extLst>
          </p:cNvPr>
          <p:cNvSpPr txBox="1"/>
          <p:nvPr/>
        </p:nvSpPr>
        <p:spPr>
          <a:xfrm>
            <a:off x="783362" y="353918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AU" b="1" dirty="0"/>
              <a:t>预测</a:t>
            </a:r>
            <a:r>
              <a:rPr kumimoji="1" lang="zh-CN" altLang="en-US" b="1" dirty="0"/>
              <a:t>置信度：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B9E6C2-6202-BE11-FC3E-0DB5B88B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597" y="3581206"/>
            <a:ext cx="3454400" cy="381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DB805FE-658A-31ED-8E93-3CD3C3DBFEF9}"/>
              </a:ext>
            </a:extLst>
          </p:cNvPr>
          <p:cNvSpPr txBox="1"/>
          <p:nvPr/>
        </p:nvSpPr>
        <p:spPr>
          <a:xfrm>
            <a:off x="7100637" y="3587040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有概率接近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的是成员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4C049B-62DF-287E-EAB9-6AEA592AAA57}"/>
              </a:ext>
            </a:extLst>
          </p:cNvPr>
          <p:cNvSpPr txBox="1"/>
          <p:nvPr/>
        </p:nvSpPr>
        <p:spPr>
          <a:xfrm>
            <a:off x="808524" y="414757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AU" b="1" dirty="0"/>
              <a:t>预测</a:t>
            </a:r>
            <a:r>
              <a:rPr kumimoji="1" lang="zh-CN" altLang="en-US" b="1" dirty="0"/>
              <a:t>熵：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B5CB3DE-2446-F686-A7B2-C6950B675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563" y="4158243"/>
            <a:ext cx="4967225" cy="51786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0DBF759-3ABF-1E17-7C21-FBB4ED8A29D0}"/>
              </a:ext>
            </a:extLst>
          </p:cNvPr>
          <p:cNvSpPr txBox="1"/>
          <p:nvPr/>
        </p:nvSpPr>
        <p:spPr>
          <a:xfrm>
            <a:off x="7630874" y="418716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低概率熵的是成员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B3AEBC-E8B6-2693-6954-8A4CA7B4D442}"/>
              </a:ext>
            </a:extLst>
          </p:cNvPr>
          <p:cNvSpPr txBox="1"/>
          <p:nvPr/>
        </p:nvSpPr>
        <p:spPr>
          <a:xfrm>
            <a:off x="808524" y="4827296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修正预测熵：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D5250C8-DC4C-73B0-6AEF-EE97F1AD5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254" y="4806493"/>
            <a:ext cx="4967225" cy="63799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938550A-A8CC-8BF7-36DB-5BF368B056BD}"/>
              </a:ext>
            </a:extLst>
          </p:cNvPr>
          <p:cNvSpPr txBox="1"/>
          <p:nvPr/>
        </p:nvSpPr>
        <p:spPr>
          <a:xfrm>
            <a:off x="7837008" y="48668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不同类别区别考虑</a:t>
            </a:r>
          </a:p>
        </p:txBody>
      </p:sp>
    </p:spTree>
    <p:extLst>
      <p:ext uri="{BB962C8B-B14F-4D97-AF65-F5344CB8AC3E}">
        <p14:creationId xmlns:p14="http://schemas.microsoft.com/office/powerpoint/2010/main" val="208464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37123-6976-2256-E202-44FD6434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>
                <a:effectLst/>
                <a:latin typeface="Helvetica" pitchFamily="2" charset="0"/>
              </a:rPr>
              <a:t>A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Summary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of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Existing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MIAs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BADEC8-6D49-6E3F-3046-622FCA3B327E}"/>
              </a:ext>
            </a:extLst>
          </p:cNvPr>
          <p:cNvSpPr txBox="1"/>
          <p:nvPr/>
        </p:nvSpPr>
        <p:spPr>
          <a:xfrm>
            <a:off x="5296742" y="1268760"/>
            <a:ext cx="262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800" b="1" dirty="0">
                <a:solidFill>
                  <a:srgbClr val="C00000"/>
                </a:solidFill>
              </a:rPr>
              <a:t>Used</a:t>
            </a:r>
            <a:r>
              <a:rPr kumimoji="1" lang="zh-CN" altLang="en-US" sz="28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</a:rPr>
              <a:t>Datasets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CB1FB1-FE89-0A0F-1086-EF72133DA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2185665"/>
            <a:ext cx="11353800" cy="3547591"/>
          </a:xfrm>
        </p:spPr>
        <p:txBody>
          <a:bodyPr>
            <a:normAutofit/>
          </a:bodyPr>
          <a:lstStyle/>
          <a:p>
            <a:r>
              <a:rPr lang="en-US" sz="2400" b="1" dirty="0"/>
              <a:t>Image</a:t>
            </a:r>
            <a:r>
              <a:rPr lang="en-US" sz="2400" dirty="0"/>
              <a:t>:</a:t>
            </a:r>
          </a:p>
          <a:p>
            <a:pPr lvl="1"/>
            <a:r>
              <a:rPr lang="en-AU" sz="1800" dirty="0"/>
              <a:t>CIFAR-10, CIFAR-100, MNIST, Fashion-MNIST, Yale Face, ChestX-ray8, SVHN, </a:t>
            </a:r>
            <a:r>
              <a:rPr lang="en-AU" sz="1800" dirty="0" err="1"/>
              <a:t>CelebA</a:t>
            </a:r>
            <a:r>
              <a:rPr lang="en-AU" sz="1800" dirty="0"/>
              <a:t>, ImageNet</a:t>
            </a:r>
          </a:p>
          <a:p>
            <a:r>
              <a:rPr lang="en-AU" sz="2400" b="1" dirty="0"/>
              <a:t>Tabulate</a:t>
            </a:r>
            <a:r>
              <a:rPr lang="en-AU" sz="2400" dirty="0"/>
              <a:t>: </a:t>
            </a:r>
          </a:p>
          <a:p>
            <a:pPr lvl="1"/>
            <a:r>
              <a:rPr lang="en-AU" sz="1800" dirty="0"/>
              <a:t>Adult, Foursquare, Purchase-100, Texas100, Location, etc.</a:t>
            </a:r>
          </a:p>
          <a:p>
            <a:r>
              <a:rPr lang="en-AU" sz="2400" b="1" dirty="0"/>
              <a:t>Audio: </a:t>
            </a:r>
          </a:p>
          <a:p>
            <a:pPr lvl="1"/>
            <a:r>
              <a:rPr lang="en-AU" sz="1800" dirty="0" err="1"/>
              <a:t>LibriSpeech</a:t>
            </a:r>
            <a:r>
              <a:rPr lang="en-AU" sz="1800" dirty="0"/>
              <a:t>, TIMIT, TED</a:t>
            </a:r>
            <a:r>
              <a:rPr lang="en-AU" sz="1800" b="1" dirty="0"/>
              <a:t> </a:t>
            </a:r>
          </a:p>
          <a:p>
            <a:r>
              <a:rPr lang="en-AU" sz="2400" b="1" dirty="0"/>
              <a:t>Text: </a:t>
            </a:r>
          </a:p>
          <a:p>
            <a:pPr lvl="1"/>
            <a:r>
              <a:rPr lang="en-AU" sz="1800" dirty="0"/>
              <a:t>Weibo, Tweet </a:t>
            </a:r>
            <a:r>
              <a:rPr lang="en-AU" sz="1800" dirty="0" err="1"/>
              <a:t>EmoInt</a:t>
            </a:r>
            <a:r>
              <a:rPr lang="en-AU" sz="1800" dirty="0"/>
              <a:t>, SATED, </a:t>
            </a:r>
            <a:r>
              <a:rPr lang="en-AU" sz="1800" dirty="0" err="1"/>
              <a:t>Dislogs</a:t>
            </a:r>
            <a:r>
              <a:rPr lang="en-AU" sz="1800" dirty="0"/>
              <a:t>, Reddit comments, Cora,</a:t>
            </a:r>
            <a:br>
              <a:rPr lang="en-AU" sz="1800" dirty="0"/>
            </a:br>
            <a:r>
              <a:rPr lang="en-AU" sz="1800" dirty="0" err="1"/>
              <a:t>Pubmed</a:t>
            </a:r>
            <a:r>
              <a:rPr lang="en-AU" sz="1800" dirty="0"/>
              <a:t>, </a:t>
            </a:r>
            <a:r>
              <a:rPr lang="en-AU" sz="1800" dirty="0" err="1"/>
              <a:t>Citesser</a:t>
            </a:r>
            <a:endParaRPr lang="en-AU" sz="1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FE3E0C-0D9D-D09C-BE63-5E9D133F467B}"/>
              </a:ext>
            </a:extLst>
          </p:cNvPr>
          <p:cNvSpPr txBox="1"/>
          <p:nvPr/>
        </p:nvSpPr>
        <p:spPr>
          <a:xfrm>
            <a:off x="479376" y="6258798"/>
            <a:ext cx="11017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Hu, </a:t>
            </a:r>
            <a:r>
              <a:rPr lang="en-AU" altLang="zh-CN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Hongsheng</a:t>
            </a:r>
            <a:r>
              <a:rPr lang="en-AU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“Membership inference attacks on machine learning: A</a:t>
            </a:r>
            <a:r>
              <a:rPr lang="zh-CN" alt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survey.” </a:t>
            </a:r>
            <a:r>
              <a:rPr lang="en-AU" altLang="zh-CN" sz="16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ACM Computing Surveys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en-AU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111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37123-6976-2256-E202-44FD6434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>
                <a:effectLst/>
                <a:latin typeface="Helvetica" pitchFamily="2" charset="0"/>
              </a:rPr>
              <a:t>A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Summary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of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Existing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MIAs</a:t>
            </a:r>
            <a:endParaRPr kumimoji="1"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EB274A-06C4-EF0D-3D03-6FBF19B01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488" y="1124744"/>
            <a:ext cx="10097023" cy="5073367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Target</a:t>
            </a:r>
            <a:r>
              <a:rPr lang="en-US" sz="2400" b="1" dirty="0">
                <a:solidFill>
                  <a:srgbClr val="C00000"/>
                </a:solidFill>
              </a:rPr>
              <a:t> models: </a:t>
            </a:r>
          </a:p>
          <a:p>
            <a:pPr lvl="1"/>
            <a:r>
              <a:rPr lang="en-US" sz="2000" dirty="0"/>
              <a:t>On </a:t>
            </a:r>
            <a:r>
              <a:rPr lang="en-US" sz="2000" b="1" dirty="0"/>
              <a:t>image</a:t>
            </a:r>
            <a:r>
              <a:rPr lang="en-US" sz="2000" dirty="0"/>
              <a:t>: </a:t>
            </a:r>
          </a:p>
          <a:p>
            <a:pPr lvl="2"/>
            <a:r>
              <a:rPr lang="en-US" sz="1800" dirty="0"/>
              <a:t>Multi-layer CNN + 1 or 2 FC (&gt; 5 papers used 2-4 layers CNN)</a:t>
            </a:r>
          </a:p>
          <a:p>
            <a:pPr lvl="2"/>
            <a:r>
              <a:rPr lang="en-AU" sz="1800" dirty="0" err="1"/>
              <a:t>Alexnet</a:t>
            </a:r>
            <a:r>
              <a:rPr lang="en-AU" sz="1800" dirty="0"/>
              <a:t>, ResNet18, ResNet50, VGG16, VGG19, DenseNet121, Efficient-netv2, EfficientNetB0</a:t>
            </a:r>
          </a:p>
          <a:p>
            <a:pPr lvl="2"/>
            <a:r>
              <a:rPr lang="en-US" sz="1800" dirty="0"/>
              <a:t>GAN: </a:t>
            </a:r>
            <a:r>
              <a:rPr lang="en-US" sz="1800" dirty="0" err="1"/>
              <a:t>InfoGAN</a:t>
            </a:r>
            <a:r>
              <a:rPr lang="en-US" sz="1800" dirty="0"/>
              <a:t>, </a:t>
            </a:r>
            <a:r>
              <a:rPr lang="en-AU" sz="1800" dirty="0"/>
              <a:t>PGGAN, WGANGP, DCGAN, MEDGAN, and VAEGAN</a:t>
            </a:r>
          </a:p>
          <a:p>
            <a:pPr lvl="1"/>
            <a:r>
              <a:rPr lang="en-AU" sz="2000" dirty="0"/>
              <a:t>On </a:t>
            </a:r>
            <a:r>
              <a:rPr lang="en-AU" sz="2000" b="1" dirty="0"/>
              <a:t>tabulate</a:t>
            </a:r>
            <a:r>
              <a:rPr lang="en-AU" sz="2000" i="1" dirty="0"/>
              <a:t> </a:t>
            </a:r>
            <a:r>
              <a:rPr lang="en-AU" sz="2000" b="1" dirty="0"/>
              <a:t>data</a:t>
            </a:r>
            <a:r>
              <a:rPr lang="en-AU" sz="2000" dirty="0"/>
              <a:t>: </a:t>
            </a:r>
          </a:p>
          <a:p>
            <a:pPr lvl="2"/>
            <a:r>
              <a:rPr lang="en-AU" sz="1800" dirty="0"/>
              <a:t>FC only models</a:t>
            </a:r>
          </a:p>
          <a:p>
            <a:pPr lvl="1"/>
            <a:r>
              <a:rPr lang="en-AU" sz="2000" dirty="0"/>
              <a:t>On </a:t>
            </a:r>
            <a:r>
              <a:rPr lang="en-AU" sz="2000" b="1" dirty="0"/>
              <a:t>text</a:t>
            </a:r>
            <a:r>
              <a:rPr lang="en-AU" sz="2000" dirty="0"/>
              <a:t>: </a:t>
            </a:r>
          </a:p>
          <a:p>
            <a:pPr lvl="2"/>
            <a:r>
              <a:rPr lang="en-US" sz="1800" dirty="0"/>
              <a:t>Multi-layer </a:t>
            </a:r>
            <a:r>
              <a:rPr lang="en-AU" sz="1800" dirty="0"/>
              <a:t>CNN, multi-layer RNN/LSTM,</a:t>
            </a:r>
            <a:r>
              <a:rPr lang="zh-CN" altLang="en-US" sz="1800" dirty="0"/>
              <a:t> </a:t>
            </a:r>
            <a:r>
              <a:rPr lang="en-AU" altLang="zh-CN" sz="1800" dirty="0"/>
              <a:t>transformers (e.g., </a:t>
            </a:r>
            <a:r>
              <a:rPr lang="en-AU" sz="1800" dirty="0"/>
              <a:t>BERT, GPT-2)</a:t>
            </a:r>
          </a:p>
          <a:p>
            <a:pPr lvl="1"/>
            <a:r>
              <a:rPr lang="en-AU" sz="2000" dirty="0"/>
              <a:t>On </a:t>
            </a:r>
            <a:r>
              <a:rPr lang="en-AU" sz="2000" b="1" dirty="0"/>
              <a:t>audio</a:t>
            </a:r>
            <a:r>
              <a:rPr lang="en-AU" sz="2000" dirty="0"/>
              <a:t>: </a:t>
            </a:r>
          </a:p>
          <a:p>
            <a:pPr lvl="2"/>
            <a:r>
              <a:rPr lang="en-US" sz="1800" dirty="0"/>
              <a:t>Hybrid system: HMM-DNN model</a:t>
            </a:r>
          </a:p>
          <a:p>
            <a:pPr lvl="2"/>
            <a:r>
              <a:rPr lang="en-US" sz="1800" dirty="0"/>
              <a:t>End-to-end: Multi-layer</a:t>
            </a:r>
            <a:r>
              <a:rPr lang="en-AU" sz="1800" dirty="0"/>
              <a:t> LSTM/ RNN/GRU</a:t>
            </a:r>
            <a:endParaRPr lang="en-US" sz="1800" dirty="0"/>
          </a:p>
          <a:p>
            <a:r>
              <a:rPr lang="en-US" sz="2400" b="1" dirty="0" err="1">
                <a:solidFill>
                  <a:srgbClr val="C00000"/>
                </a:solidFill>
              </a:rPr>
              <a:t>MLaaS</a:t>
            </a:r>
            <a:r>
              <a:rPr lang="en-US" sz="2400" b="1" dirty="0">
                <a:solidFill>
                  <a:srgbClr val="C00000"/>
                </a:solidFill>
              </a:rPr>
              <a:t> (Online): </a:t>
            </a:r>
          </a:p>
          <a:p>
            <a:pPr lvl="1"/>
            <a:r>
              <a:rPr lang="en-AU" sz="2000" dirty="0"/>
              <a:t>Google Prediction API, Amazon ML</a:t>
            </a:r>
          </a:p>
        </p:txBody>
      </p:sp>
    </p:spTree>
    <p:extLst>
      <p:ext uri="{BB962C8B-B14F-4D97-AF65-F5344CB8AC3E}">
        <p14:creationId xmlns:p14="http://schemas.microsoft.com/office/powerpoint/2010/main" val="1640360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Membership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Inference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Attack</a:t>
            </a:r>
          </a:p>
          <a:p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Differential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1822821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8808D-0D8B-5CE7-8AF5-C3F85A19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EA679-6EC2-8212-253F-872E3C91A4ED}"/>
              </a:ext>
            </a:extLst>
          </p:cNvPr>
          <p:cNvSpPr txBox="1"/>
          <p:nvPr/>
        </p:nvSpPr>
        <p:spPr>
          <a:xfrm>
            <a:off x="3935760" y="1588243"/>
            <a:ext cx="5112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000" b="1" dirty="0">
                <a:cs typeface="Times New Roman" panose="02020603050405020304" pitchFamily="18" charset="0"/>
              </a:rPr>
              <a:t>Finite</a:t>
            </a:r>
            <a:r>
              <a:rPr kumimoji="1" lang="zh-CN" altLang="en-US" sz="2000" b="1" dirty="0"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cs typeface="Times New Roman" panose="02020603050405020304" pitchFamily="18" charset="0"/>
              </a:rPr>
              <a:t>Difference</a:t>
            </a:r>
            <a:r>
              <a:rPr kumimoji="1" lang="zh-CN" altLang="en-US" sz="2000" b="1" dirty="0"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cs typeface="Times New Roman" panose="02020603050405020304" pitchFamily="18" charset="0"/>
              </a:rPr>
              <a:t>and</a:t>
            </a:r>
            <a:r>
              <a:rPr kumimoji="1" lang="zh-CN" altLang="en-US" sz="2000" b="1" dirty="0"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cs typeface="Times New Roman" panose="02020603050405020304" pitchFamily="18" charset="0"/>
              </a:rPr>
              <a:t>Derivative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8C5E37-61BE-81D0-FFA5-A60C3B35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72" y="2608746"/>
            <a:ext cx="3486431" cy="8922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34DC1C-17CD-54E0-0828-285A27B5B33C}"/>
              </a:ext>
            </a:extLst>
          </p:cNvPr>
          <p:cNvSpPr txBox="1"/>
          <p:nvPr/>
        </p:nvSpPr>
        <p:spPr>
          <a:xfrm>
            <a:off x="6744072" y="2870211"/>
            <a:ext cx="320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h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 (zero)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8E9ACA-129D-12BA-9C6E-05352D6F3CBD}"/>
              </a:ext>
            </a:extLst>
          </p:cNvPr>
          <p:cNvSpPr txBox="1"/>
          <p:nvPr/>
        </p:nvSpPr>
        <p:spPr>
          <a:xfrm>
            <a:off x="3103888" y="4152179"/>
            <a:ext cx="6463629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通过函数在某一点随微小扰动的变化可以估计在这一点的梯度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B18CCC-D347-F6F9-D312-787A441D6775}"/>
              </a:ext>
            </a:extLst>
          </p:cNvPr>
          <p:cNvSpPr txBox="1"/>
          <p:nvPr/>
        </p:nvSpPr>
        <p:spPr>
          <a:xfrm>
            <a:off x="4572000" y="500513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如果对数据集进行微小扰动呢？</a:t>
            </a:r>
          </a:p>
        </p:txBody>
      </p:sp>
    </p:spTree>
    <p:extLst>
      <p:ext uri="{BB962C8B-B14F-4D97-AF65-F5344CB8AC3E}">
        <p14:creationId xmlns:p14="http://schemas.microsoft.com/office/powerpoint/2010/main" val="3874193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E74E5-DF97-3F87-9855-B413C105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02FD9-58AF-80DC-7933-9E5B29E0D213}"/>
              </a:ext>
            </a:extLst>
          </p:cNvPr>
          <p:cNvSpPr txBox="1"/>
          <p:nvPr/>
        </p:nvSpPr>
        <p:spPr>
          <a:xfrm>
            <a:off x="3203354" y="1426736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000" b="1" dirty="0">
                <a:cs typeface="Times New Roman" panose="02020603050405020304" pitchFamily="18" charset="0"/>
              </a:rPr>
              <a:t>Finite</a:t>
            </a:r>
            <a:r>
              <a:rPr kumimoji="1" lang="zh-CN" altLang="en-US" sz="2000" b="1" dirty="0"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cs typeface="Times New Roman" panose="02020603050405020304" pitchFamily="18" charset="0"/>
              </a:rPr>
              <a:t>Difference</a:t>
            </a:r>
            <a:r>
              <a:rPr kumimoji="1" lang="zh-CN" altLang="en-US" sz="2000" b="1" dirty="0"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cs typeface="Times New Roman" panose="02020603050405020304" pitchFamily="18" charset="0"/>
              </a:rPr>
              <a:t>-&gt;</a:t>
            </a:r>
            <a:r>
              <a:rPr kumimoji="1" lang="zh-CN" altLang="en-US" sz="2000" b="1" dirty="0"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cs typeface="Times New Roman" panose="02020603050405020304" pitchFamily="18" charset="0"/>
              </a:rPr>
              <a:t>Differential</a:t>
            </a:r>
            <a:r>
              <a:rPr kumimoji="1" lang="zh-CN" altLang="en-US" sz="2000" b="1" dirty="0"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cs typeface="Times New Roman" panose="02020603050405020304" pitchFamily="18" charset="0"/>
              </a:rPr>
              <a:t>Privacy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C11ED-9359-0180-6D98-C35FCCDB7C83}"/>
              </a:ext>
            </a:extLst>
          </p:cNvPr>
          <p:cNvSpPr txBox="1"/>
          <p:nvPr/>
        </p:nvSpPr>
        <p:spPr>
          <a:xfrm>
            <a:off x="3819628" y="5462900"/>
            <a:ext cx="5032147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数据集的微小变化会导致多大的算法输出变化？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E4BDBA-0417-7000-8F6C-A5AE593F1A10}"/>
                  </a:ext>
                </a:extLst>
              </p:cNvPr>
              <p:cNvSpPr txBox="1"/>
              <p:nvPr/>
            </p:nvSpPr>
            <p:spPr>
              <a:xfrm>
                <a:off x="3800290" y="3801966"/>
                <a:ext cx="533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E4BDBA-0417-7000-8F6C-A5AE593F1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290" y="3801966"/>
                <a:ext cx="533030" cy="276999"/>
              </a:xfrm>
              <a:prstGeom prst="rect">
                <a:avLst/>
              </a:prstGeom>
              <a:blipFill>
                <a:blip r:embed="rId2"/>
                <a:stretch>
                  <a:fillRect l="-13953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9AC7DCF-F7DD-4D3A-04EE-1D1E3CC19CA1}"/>
              </a:ext>
            </a:extLst>
          </p:cNvPr>
          <p:cNvSpPr txBox="1"/>
          <p:nvPr/>
        </p:nvSpPr>
        <p:spPr>
          <a:xfrm>
            <a:off x="4945236" y="37557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函数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D8DB8DF-139F-AB09-BFE2-80489DA491AC}"/>
              </a:ext>
            </a:extLst>
          </p:cNvPr>
          <p:cNvCxnSpPr/>
          <p:nvPr/>
        </p:nvCxnSpPr>
        <p:spPr>
          <a:xfrm>
            <a:off x="5784290" y="3940465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CD059AA-B357-9773-0FAD-AC0F3A41D065}"/>
                  </a:ext>
                </a:extLst>
              </p:cNvPr>
              <p:cNvSpPr txBox="1"/>
              <p:nvPr/>
            </p:nvSpPr>
            <p:spPr>
              <a:xfrm>
                <a:off x="7032104" y="3755799"/>
                <a:ext cx="1557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算法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机制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CD059AA-B357-9773-0FAD-AC0F3A41D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3755799"/>
                <a:ext cx="1557862" cy="369332"/>
              </a:xfrm>
              <a:prstGeom prst="rect">
                <a:avLst/>
              </a:prstGeom>
              <a:blipFill>
                <a:blip r:embed="rId3"/>
                <a:stretch>
                  <a:fillRect l="-3226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0455B4C4-D39F-F316-8291-C1860B702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839" y="2392722"/>
            <a:ext cx="3486431" cy="892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84CA00-D659-49A9-1DF2-C4DF2286366C}"/>
                  </a:ext>
                </a:extLst>
              </p:cNvPr>
              <p:cNvSpPr txBox="1"/>
              <p:nvPr/>
            </p:nvSpPr>
            <p:spPr>
              <a:xfrm>
                <a:off x="4001804" y="4690010"/>
                <a:ext cx="22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84CA00-D659-49A9-1DF2-C4DF22863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804" y="4690010"/>
                <a:ext cx="221214" cy="276999"/>
              </a:xfrm>
              <a:prstGeom prst="rect">
                <a:avLst/>
              </a:prstGeom>
              <a:blipFill>
                <a:blip r:embed="rId5"/>
                <a:stretch>
                  <a:fillRect l="-5263" r="-1052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653F05D9-38A6-61AC-208D-7773A09127F2}"/>
              </a:ext>
            </a:extLst>
          </p:cNvPr>
          <p:cNvSpPr txBox="1"/>
          <p:nvPr/>
        </p:nvSpPr>
        <p:spPr>
          <a:xfrm>
            <a:off x="4943286" y="46438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输入值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D01F7F6-6C7D-7F02-7E01-34CE015D972C}"/>
              </a:ext>
            </a:extLst>
          </p:cNvPr>
          <p:cNvCxnSpPr/>
          <p:nvPr/>
        </p:nvCxnSpPr>
        <p:spPr>
          <a:xfrm>
            <a:off x="5782340" y="4828510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2940765-C858-F97C-D57B-0ABCDFD21BA6}"/>
                  </a:ext>
                </a:extLst>
              </p:cNvPr>
              <p:cNvSpPr txBox="1"/>
              <p:nvPr/>
            </p:nvSpPr>
            <p:spPr>
              <a:xfrm>
                <a:off x="7030154" y="4643844"/>
                <a:ext cx="112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数据集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kumimoji="1" lang="zh-CN" altLang="en-US" i="1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2940765-C858-F97C-D57B-0ABCDFD21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154" y="4643844"/>
                <a:ext cx="1125949" cy="369332"/>
              </a:xfrm>
              <a:prstGeom prst="rect">
                <a:avLst/>
              </a:prstGeom>
              <a:blipFill>
                <a:blip r:embed="rId6"/>
                <a:stretch>
                  <a:fillRect l="-4444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15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E74E5-DF97-3F87-9855-B413C105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202FD9-58AF-80DC-7933-9E5B29E0D213}"/>
                  </a:ext>
                </a:extLst>
              </p:cNvPr>
              <p:cNvSpPr txBox="1"/>
              <p:nvPr/>
            </p:nvSpPr>
            <p:spPr>
              <a:xfrm>
                <a:off x="3203354" y="1426736"/>
                <a:ext cx="6264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zh-CN" altLang="en-US" sz="2000" b="1" dirty="0">
                    <a:cs typeface="Times New Roman" panose="02020603050405020304" pitchFamily="18" charset="0"/>
                  </a:rPr>
                  <a:t>邻接数据集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kumimoji="1" lang="zh-CN" altLang="en-US" sz="2000" b="1" dirty="0"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CN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1" lang="zh-CN" altLang="en-US" sz="2000" b="1" dirty="0">
                    <a:cs typeface="Times New Roman" panose="02020603050405020304" pitchFamily="18" charset="0"/>
                  </a:rPr>
                  <a:t> </a:t>
                </a:r>
                <a:endParaRPr kumimoji="1" lang="en-US" altLang="zh-CN" sz="20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202FD9-58AF-80DC-7933-9E5B29E0D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354" y="1426736"/>
                <a:ext cx="6264696" cy="400110"/>
              </a:xfrm>
              <a:prstGeom prst="rect">
                <a:avLst/>
              </a:prstGeom>
              <a:blipFill>
                <a:blip r:embed="rId2"/>
                <a:stretch>
                  <a:fillRect l="-810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44C11ED-9359-0180-6D98-C35FCCDB7C83}"/>
              </a:ext>
            </a:extLst>
          </p:cNvPr>
          <p:cNvSpPr txBox="1"/>
          <p:nvPr/>
        </p:nvSpPr>
        <p:spPr>
          <a:xfrm>
            <a:off x="3579926" y="5471932"/>
            <a:ext cx="5032147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数据集的微小变化会导致多大的算法输出变化？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6B643A-2911-C9AE-49DF-C582D99B526F}"/>
              </a:ext>
            </a:extLst>
          </p:cNvPr>
          <p:cNvSpPr/>
          <p:nvPr/>
        </p:nvSpPr>
        <p:spPr>
          <a:xfrm>
            <a:off x="4799856" y="234630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E06DEFCB-4345-8CE9-2191-F33911D2D2F6}"/>
              </a:ext>
            </a:extLst>
          </p:cNvPr>
          <p:cNvSpPr/>
          <p:nvPr/>
        </p:nvSpPr>
        <p:spPr>
          <a:xfrm>
            <a:off x="4375908" y="2269788"/>
            <a:ext cx="144016" cy="50852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740D619-C1B6-E25F-CAC6-87C67AFAE2AD}"/>
                  </a:ext>
                </a:extLst>
              </p:cNvPr>
              <p:cNvSpPr txBox="1"/>
              <p:nvPr/>
            </p:nvSpPr>
            <p:spPr>
              <a:xfrm>
                <a:off x="3792783" y="233697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740D619-C1B6-E25F-CAC6-87C67AFAE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83" y="2336972"/>
                <a:ext cx="4395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006AAC12-EC97-0E1E-4BF9-1CAF60383F82}"/>
              </a:ext>
            </a:extLst>
          </p:cNvPr>
          <p:cNvSpPr>
            <a:spLocks noChangeAspect="1"/>
          </p:cNvSpPr>
          <p:nvPr/>
        </p:nvSpPr>
        <p:spPr>
          <a:xfrm>
            <a:off x="5736000" y="234630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CF372AA-EFF8-88F5-34DD-A9DB61BDA854}"/>
              </a:ext>
            </a:extLst>
          </p:cNvPr>
          <p:cNvSpPr>
            <a:spLocks noChangeAspect="1"/>
          </p:cNvSpPr>
          <p:nvPr/>
        </p:nvSpPr>
        <p:spPr>
          <a:xfrm>
            <a:off x="6463344" y="2346304"/>
            <a:ext cx="417600" cy="360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AC233978-798E-7C0F-10DA-2411FA779C28}"/>
              </a:ext>
            </a:extLst>
          </p:cNvPr>
          <p:cNvSpPr/>
          <p:nvPr/>
        </p:nvSpPr>
        <p:spPr>
          <a:xfrm>
            <a:off x="7248288" y="2261575"/>
            <a:ext cx="144016" cy="50852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A22529E7-3E28-CAEF-B050-7A02157AA53F}"/>
              </a:ext>
            </a:extLst>
          </p:cNvPr>
          <p:cNvSpPr/>
          <p:nvPr/>
        </p:nvSpPr>
        <p:spPr>
          <a:xfrm>
            <a:off x="4375908" y="2980807"/>
            <a:ext cx="144016" cy="50852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7269A3F-C283-60E1-C71A-406F9ED5866D}"/>
                  </a:ext>
                </a:extLst>
              </p:cNvPr>
              <p:cNvSpPr txBox="1"/>
              <p:nvPr/>
            </p:nvSpPr>
            <p:spPr>
              <a:xfrm>
                <a:off x="3792783" y="3047991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kumimoji="1"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7269A3F-C283-60E1-C71A-406F9ED5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83" y="3047991"/>
                <a:ext cx="4988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9C51A119-F6AD-2890-6F31-F7D77F18358B}"/>
              </a:ext>
            </a:extLst>
          </p:cNvPr>
          <p:cNvSpPr>
            <a:spLocks noChangeAspect="1"/>
          </p:cNvSpPr>
          <p:nvPr/>
        </p:nvSpPr>
        <p:spPr>
          <a:xfrm>
            <a:off x="5736000" y="305732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C21957E0-E535-1B58-0D08-DEA1EFA38980}"/>
              </a:ext>
            </a:extLst>
          </p:cNvPr>
          <p:cNvSpPr>
            <a:spLocks noChangeAspect="1"/>
          </p:cNvSpPr>
          <p:nvPr/>
        </p:nvSpPr>
        <p:spPr>
          <a:xfrm>
            <a:off x="6463344" y="3057323"/>
            <a:ext cx="417600" cy="360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0C52ADD0-635F-6BF3-724A-D084B4A73276}"/>
              </a:ext>
            </a:extLst>
          </p:cNvPr>
          <p:cNvSpPr/>
          <p:nvPr/>
        </p:nvSpPr>
        <p:spPr>
          <a:xfrm>
            <a:off x="7248288" y="2972594"/>
            <a:ext cx="144016" cy="50852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5D66A35-AC09-B0B0-243B-63089F2FA299}"/>
              </a:ext>
            </a:extLst>
          </p:cNvPr>
          <p:cNvSpPr/>
          <p:nvPr/>
        </p:nvSpPr>
        <p:spPr>
          <a:xfrm>
            <a:off x="4799856" y="378908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4820CB5F-C145-F8BB-DC46-41D831515ED6}"/>
              </a:ext>
            </a:extLst>
          </p:cNvPr>
          <p:cNvSpPr/>
          <p:nvPr/>
        </p:nvSpPr>
        <p:spPr>
          <a:xfrm>
            <a:off x="4375908" y="3712564"/>
            <a:ext cx="144016" cy="50852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894D381-D7F6-E47A-20D5-62E1FBC08256}"/>
                  </a:ext>
                </a:extLst>
              </p:cNvPr>
              <p:cNvSpPr txBox="1"/>
              <p:nvPr/>
            </p:nvSpPr>
            <p:spPr>
              <a:xfrm>
                <a:off x="3792783" y="3779748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kumimoji="1"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894D381-D7F6-E47A-20D5-62E1FBC08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83" y="3779748"/>
                <a:ext cx="4988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三角形 29">
            <a:extLst>
              <a:ext uri="{FF2B5EF4-FFF2-40B4-BE49-F238E27FC236}">
                <a16:creationId xmlns:a16="http://schemas.microsoft.com/office/drawing/2014/main" id="{AD67254A-871B-964B-120A-C58A0D868ECD}"/>
              </a:ext>
            </a:extLst>
          </p:cNvPr>
          <p:cNvSpPr>
            <a:spLocks noChangeAspect="1"/>
          </p:cNvSpPr>
          <p:nvPr/>
        </p:nvSpPr>
        <p:spPr>
          <a:xfrm>
            <a:off x="6463344" y="3789080"/>
            <a:ext cx="417600" cy="360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8EF9A797-3152-CA0E-556B-65DE3C2A7A91}"/>
              </a:ext>
            </a:extLst>
          </p:cNvPr>
          <p:cNvSpPr/>
          <p:nvPr/>
        </p:nvSpPr>
        <p:spPr>
          <a:xfrm>
            <a:off x="7248288" y="3704351"/>
            <a:ext cx="144016" cy="50852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5A37CFF5-C6FB-D39B-03DB-A9AD99E690BD}"/>
              </a:ext>
            </a:extLst>
          </p:cNvPr>
          <p:cNvCxnSpPr>
            <a:endCxn id="25" idx="1"/>
          </p:cNvCxnSpPr>
          <p:nvPr/>
        </p:nvCxnSpPr>
        <p:spPr>
          <a:xfrm rot="5400000">
            <a:off x="7028763" y="2863315"/>
            <a:ext cx="727082" cy="12700"/>
          </a:xfrm>
          <a:prstGeom prst="curvedConnector4">
            <a:avLst>
              <a:gd name="adj1" fmla="val 32515"/>
              <a:gd name="adj2" fmla="val -422631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653CF700-DDFD-2800-61BC-C276D91F3FC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>
            <a:off x="6672410" y="3232368"/>
            <a:ext cx="1446140" cy="6351"/>
          </a:xfrm>
          <a:prstGeom prst="curvedConnector4">
            <a:avLst>
              <a:gd name="adj1" fmla="val 7930"/>
              <a:gd name="adj2" fmla="val -1347687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Week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Membership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Inference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</a:p>
          <a:p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Differential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005820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E74E5-DF97-3F87-9855-B413C105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632227-B6E9-5E7E-8F64-B53030D6D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82" y="1556792"/>
            <a:ext cx="10000833" cy="21199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A5D9140-01A5-8B17-5ACB-0AF54194AC33}"/>
              </a:ext>
            </a:extLst>
          </p:cNvPr>
          <p:cNvSpPr/>
          <p:nvPr/>
        </p:nvSpPr>
        <p:spPr>
          <a:xfrm>
            <a:off x="9944287" y="3369423"/>
            <a:ext cx="1152128" cy="463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4C7B7D5-BC2E-B26A-429F-54E48C3C5FE4}"/>
                  </a:ext>
                </a:extLst>
              </p:cNvPr>
              <p:cNvSpPr txBox="1"/>
              <p:nvPr/>
            </p:nvSpPr>
            <p:spPr>
              <a:xfrm>
                <a:off x="1847528" y="4095762"/>
                <a:ext cx="9717404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kumimoji="1" lang="en-US" altLang="zh-CN" sz="2000" b="1" dirty="0"/>
                  <a:t>:</a:t>
                </a:r>
                <a:r>
                  <a:rPr kumimoji="1" lang="zh-CN" altLang="en-US" sz="2000" b="1" dirty="0"/>
                  <a:t>  </a:t>
                </a:r>
                <a:r>
                  <a:rPr kumimoji="1" lang="zh-CN" altLang="en-US" dirty="0"/>
                  <a:t>隐私预算（</a:t>
                </a:r>
                <a:r>
                  <a:rPr kumimoji="1" lang="en-US" altLang="zh-CN" dirty="0"/>
                  <a:t>Privacy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Budget</a:t>
                </a:r>
                <a:r>
                  <a:rPr kumimoji="1" lang="zh-CN" altLang="en-US" dirty="0"/>
                  <a:t>）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越小隐私越好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small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dirty="0"/>
                  <a:t>=1</a:t>
                </a:r>
                <a:r>
                  <a:rPr kumimoji="1" lang="zh-CN" altLang="en-US" dirty="0"/>
                  <a:t>、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、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&lt;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 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reasonable</a:t>
                </a:r>
              </a:p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&lt;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1/n</a:t>
                </a:r>
                <a:r>
                  <a:rPr kumimoji="1" lang="zh-CN" altLang="en-US" dirty="0"/>
                  <a:t> （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dataset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size</a:t>
                </a:r>
                <a:r>
                  <a:rPr kumimoji="1" lang="zh-CN" altLang="en-US" dirty="0"/>
                  <a:t>）：打破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𝐷𝑃</m:t>
                    </m:r>
                  </m:oMath>
                </a14:m>
                <a:r>
                  <a:rPr kumimoji="1" lang="zh-CN" altLang="en-US" dirty="0"/>
                  <a:t>的可能性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probability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(potential)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privacy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failure</a:t>
                </a:r>
              </a:p>
              <a:p>
                <a:endParaRPr kumimoji="1" lang="en-US" altLang="zh-CN" b="1" dirty="0"/>
              </a:p>
              <a:p>
                <a14:m>
                  <m:oMath xmlns:m="http://schemas.openxmlformats.org/officeDocument/2006/math">
                    <m:r>
                      <a:rPr kumimoji="1" lang="zh-CN" altLang="en-US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kumimoji="1" lang="en-US" altLang="zh-CN" b="1" dirty="0"/>
                  <a:t>=0: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pure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differential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privacy</a:t>
                </a:r>
              </a:p>
              <a:p>
                <a14:m>
                  <m:oMath xmlns:m="http://schemas.openxmlformats.org/officeDocument/2006/math">
                    <m:r>
                      <a:rPr kumimoji="1" lang="zh-CN" altLang="en-US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kumimoji="1" lang="en-US" altLang="zh-CN" b="1" dirty="0"/>
                  <a:t>&gt;0: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approximate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differential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privacy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4C7B7D5-BC2E-B26A-429F-54E48C3C5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095762"/>
                <a:ext cx="9717404" cy="1785104"/>
              </a:xfrm>
              <a:prstGeom prst="rect">
                <a:avLst/>
              </a:prstGeom>
              <a:blipFill>
                <a:blip r:embed="rId4"/>
                <a:stretch>
                  <a:fillRect t="-2113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92D7878-2D00-1197-D791-CE5E363A35B1}"/>
              </a:ext>
            </a:extLst>
          </p:cNvPr>
          <p:cNvSpPr txBox="1"/>
          <p:nvPr/>
        </p:nvSpPr>
        <p:spPr>
          <a:xfrm>
            <a:off x="528727" y="6309320"/>
            <a:ext cx="6935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Dwork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Cynthia. "Differential privacy: A survey of results."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ICTAMC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Heidelberg, 2008.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453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E74E5-DF97-3F87-9855-B413C105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DP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50726A-F74D-5A6C-9CD3-C1E3CACD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908720"/>
            <a:ext cx="8568952" cy="12140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646B8B-4D7F-DEBE-C4C0-5E5083F98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524" y="2077670"/>
            <a:ext cx="9065269" cy="1304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8C5A8E-665D-719A-84ED-E8DB35FC1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45" y="3501932"/>
            <a:ext cx="8629156" cy="935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188C76-E33D-8583-77C8-C3A07EFF3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645" y="4588503"/>
            <a:ext cx="8629156" cy="12887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4B2134-E330-CB06-427B-3798AEAE55F5}"/>
              </a:ext>
            </a:extLst>
          </p:cNvPr>
          <p:cNvSpPr txBox="1"/>
          <p:nvPr/>
        </p:nvSpPr>
        <p:spPr>
          <a:xfrm>
            <a:off x="445604" y="6309320"/>
            <a:ext cx="10652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McSherry, Frank D. “Privacy integrated queries: an extensible platform for privacy-preserving data analysis.”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ACM</a:t>
            </a:r>
            <a:r>
              <a:rPr lang="zh-CN" altLang="en-US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SIGMOD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2009.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1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E74E5-DF97-3F87-9855-B413C105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Model?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A2C88A-B4BE-8FF7-EF20-1932C5DC0C22}"/>
              </a:ext>
            </a:extLst>
          </p:cNvPr>
          <p:cNvSpPr txBox="1"/>
          <p:nvPr/>
        </p:nvSpPr>
        <p:spPr>
          <a:xfrm>
            <a:off x="2951548" y="162880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STHupo" panose="02010800040101010101" pitchFamily="2" charset="-122"/>
                <a:ea typeface="STHupo" panose="02010800040101010101" pitchFamily="2" charset="-122"/>
              </a:rPr>
              <a:t>思考：如何让自己的声音不被发现？？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E61050-C6FC-D5A5-8190-5A70FC570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0"/>
          <a:stretch/>
        </p:blipFill>
        <p:spPr>
          <a:xfrm>
            <a:off x="4232369" y="2780928"/>
            <a:ext cx="3727261" cy="33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E74E5-DF97-3F87-9855-B413C105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kumimoji="1" lang="en-US" altLang="zh-CN" dirty="0"/>
              <a:t>Measuring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Sensitivity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828575-3E33-DC97-136C-0FAFD406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252920"/>
            <a:ext cx="7708900" cy="2133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3EB60A-734B-3D05-57AF-F1F6233A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3501008"/>
            <a:ext cx="7772400" cy="20751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942DE0-B595-0347-5587-A370A3A93D21}"/>
              </a:ext>
            </a:extLst>
          </p:cNvPr>
          <p:cNvSpPr/>
          <p:nvPr/>
        </p:nvSpPr>
        <p:spPr>
          <a:xfrm>
            <a:off x="8683824" y="2693077"/>
            <a:ext cx="1152128" cy="463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AD7A54-F5BB-6565-FD10-65E347DF2402}"/>
              </a:ext>
            </a:extLst>
          </p:cNvPr>
          <p:cNvSpPr/>
          <p:nvPr/>
        </p:nvSpPr>
        <p:spPr>
          <a:xfrm>
            <a:off x="8750134" y="4969763"/>
            <a:ext cx="1152128" cy="463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439B4A-661F-B9B8-94FC-647E303DBB0F}"/>
              </a:ext>
            </a:extLst>
          </p:cNvPr>
          <p:cNvSpPr txBox="1"/>
          <p:nvPr/>
        </p:nvSpPr>
        <p:spPr>
          <a:xfrm>
            <a:off x="479376" y="6309320"/>
            <a:ext cx="7367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Nissim and Ada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“Smooth sensitivity and sampling in private data analysis.”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STOC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2007.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01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65200-00F8-BC83-9669-42D90AF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4504D-3AC8-77A8-3772-CE81834CCD53}"/>
              </a:ext>
            </a:extLst>
          </p:cNvPr>
          <p:cNvSpPr txBox="1"/>
          <p:nvPr/>
        </p:nvSpPr>
        <p:spPr>
          <a:xfrm>
            <a:off x="4629053" y="1311151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dirty="0">
                <a:latin typeface="Helvetica" pitchFamily="2" charset="0"/>
              </a:rPr>
              <a:t>几种</a:t>
            </a:r>
            <a:r>
              <a:rPr lang="zh-CN" altLang="en-US" sz="2400" dirty="0">
                <a:effectLst/>
                <a:latin typeface="Helvetica" pitchFamily="2" charset="0"/>
              </a:rPr>
              <a:t>噪声添加机制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387869-A0F4-26B0-3104-E79A51484CC8}"/>
              </a:ext>
            </a:extLst>
          </p:cNvPr>
          <p:cNvSpPr txBox="1"/>
          <p:nvPr/>
        </p:nvSpPr>
        <p:spPr>
          <a:xfrm>
            <a:off x="1127448" y="21235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Helvetica" pitchFamily="2" charset="0"/>
              </a:rPr>
              <a:t>拉普拉斯机制 </a:t>
            </a:r>
            <a:r>
              <a:rPr lang="en-US" altLang="zh-CN" sz="1800" dirty="0">
                <a:effectLst/>
                <a:latin typeface="Helvetica" pitchFamily="2" charset="0"/>
              </a:rPr>
              <a:t>(</a:t>
            </a:r>
            <a:r>
              <a:rPr lang="en-US" altLang="zh-CN" dirty="0">
                <a:latin typeface="Helvetica" pitchFamily="2" charset="0"/>
              </a:rPr>
              <a:t>L</a:t>
            </a:r>
            <a:r>
              <a:rPr lang="en-US" altLang="zh-CN" sz="1800" dirty="0">
                <a:effectLst/>
                <a:latin typeface="Helvetica" pitchFamily="2" charset="0"/>
              </a:rPr>
              <a:t>aplacian)</a:t>
            </a:r>
            <a:endParaRPr lang="zh-CN" altLang="en-US" sz="1800" dirty="0">
              <a:effectLst/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8ADD71-EA4A-EF22-BECA-074A6093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606278"/>
            <a:ext cx="3022600" cy="584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19CAC-CE75-6F7E-83B3-332A04B6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33" y="2677953"/>
            <a:ext cx="6360367" cy="4863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B8813A-22DF-1087-1FC4-9D7D6FB097E2}"/>
              </a:ext>
            </a:extLst>
          </p:cNvPr>
          <p:cNvSpPr txBox="1"/>
          <p:nvPr/>
        </p:nvSpPr>
        <p:spPr>
          <a:xfrm>
            <a:off x="1127448" y="35292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Helvetica" pitchFamily="2" charset="0"/>
              </a:rPr>
              <a:t>高斯</a:t>
            </a:r>
            <a:r>
              <a:rPr lang="zh-CN" altLang="en-US" sz="1800" dirty="0">
                <a:effectLst/>
                <a:latin typeface="Helvetica" pitchFamily="2" charset="0"/>
              </a:rPr>
              <a:t>机制 </a:t>
            </a:r>
            <a:r>
              <a:rPr lang="en-US" altLang="zh-CN" sz="1800" dirty="0">
                <a:effectLst/>
                <a:latin typeface="Helvetica" pitchFamily="2" charset="0"/>
              </a:rPr>
              <a:t>(Gaussian)</a:t>
            </a:r>
            <a:endParaRPr lang="zh-CN" altLang="en-US" sz="1800" dirty="0">
              <a:effectLst/>
              <a:latin typeface="Helvetica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D2413B-75FD-37DE-9077-C6A7B4CB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985" y="4093151"/>
            <a:ext cx="2654300" cy="381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1F653D-22B8-BEC5-44F7-5CBF454C1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502" y="4474151"/>
            <a:ext cx="2806700" cy="622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BE79CB-30E2-5556-5758-70C2E1050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912" y="4327836"/>
            <a:ext cx="4593003" cy="2926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F2E9CEA-5A1C-DDF2-2599-B16014C45474}"/>
              </a:ext>
            </a:extLst>
          </p:cNvPr>
          <p:cNvSpPr txBox="1"/>
          <p:nvPr/>
        </p:nvSpPr>
        <p:spPr>
          <a:xfrm>
            <a:off x="1127448" y="52683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Helvetica" pitchFamily="2" charset="0"/>
              </a:rPr>
              <a:t>指数</a:t>
            </a:r>
            <a:r>
              <a:rPr lang="zh-CN" altLang="en-US" sz="1800" dirty="0">
                <a:effectLst/>
                <a:latin typeface="Helvetica" pitchFamily="2" charset="0"/>
              </a:rPr>
              <a:t>机制：离散 </a:t>
            </a:r>
            <a:r>
              <a:rPr lang="en-US" altLang="zh-CN" sz="1800" dirty="0">
                <a:effectLst/>
                <a:latin typeface="Helvetica" pitchFamily="2" charset="0"/>
              </a:rPr>
              <a:t>-&gt;</a:t>
            </a:r>
            <a:r>
              <a:rPr lang="zh-CN" altLang="en-US" sz="1800" dirty="0">
                <a:effectLst/>
                <a:latin typeface="Helvetica" pitchFamily="2" charset="0"/>
              </a:rPr>
              <a:t> </a:t>
            </a:r>
            <a:r>
              <a:rPr lang="zh-CN" altLang="en-US" dirty="0">
                <a:latin typeface="Helvetica" pitchFamily="2" charset="0"/>
              </a:rPr>
              <a:t>概率；确定 </a:t>
            </a:r>
            <a:r>
              <a:rPr lang="en-US" altLang="zh-CN" dirty="0">
                <a:latin typeface="Helvetica" pitchFamily="2" charset="0"/>
              </a:rPr>
              <a:t>-&gt;</a:t>
            </a:r>
            <a:r>
              <a:rPr lang="zh-CN" altLang="en-US" dirty="0">
                <a:latin typeface="Helvetica" pitchFamily="2" charset="0"/>
              </a:rPr>
              <a:t> 不确定</a:t>
            </a:r>
            <a:endParaRPr lang="zh-CN" altLang="en-US" sz="1800" dirty="0">
              <a:effectLst/>
              <a:latin typeface="Helvetica" pitchFamily="2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306E5A-6110-6C9C-9A56-BFF1174AC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566" y="5268322"/>
            <a:ext cx="3283694" cy="5350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BB89FD-2173-2A89-7BBA-8F77743E6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8782" y="5135896"/>
            <a:ext cx="2247818" cy="73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0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65200-00F8-BC83-9669-42D90AF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Helvetica" pitchFamily="2" charset="0"/>
              </a:rPr>
              <a:t>The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Laplace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Mechanism</a:t>
            </a:r>
            <a:endParaRPr lang="zh-CN" altLang="en-US" sz="3600" dirty="0">
              <a:effectLst/>
              <a:latin typeface="Helvetica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387869-A0F4-26B0-3104-E79A51484CC8}"/>
              </a:ext>
            </a:extLst>
          </p:cNvPr>
          <p:cNvSpPr txBox="1"/>
          <p:nvPr/>
        </p:nvSpPr>
        <p:spPr>
          <a:xfrm>
            <a:off x="1115453" y="1209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Helvetica" pitchFamily="2" charset="0"/>
              </a:rPr>
              <a:t>拉普拉斯机制 </a:t>
            </a:r>
            <a:r>
              <a:rPr lang="en-US" altLang="zh-CN" sz="1800" dirty="0">
                <a:effectLst/>
                <a:latin typeface="Helvetica" pitchFamily="2" charset="0"/>
              </a:rPr>
              <a:t>(</a:t>
            </a:r>
            <a:r>
              <a:rPr lang="en-US" altLang="zh-CN" dirty="0">
                <a:latin typeface="Helvetica" pitchFamily="2" charset="0"/>
              </a:rPr>
              <a:t>L</a:t>
            </a:r>
            <a:r>
              <a:rPr lang="en-US" altLang="zh-CN" sz="1800" dirty="0">
                <a:effectLst/>
                <a:latin typeface="Helvetica" pitchFamily="2" charset="0"/>
              </a:rPr>
              <a:t>aplace</a:t>
            </a:r>
            <a:r>
              <a:rPr lang="zh-CN" altLang="en-US" sz="1800" dirty="0">
                <a:effectLst/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Mechanism</a:t>
            </a:r>
            <a:r>
              <a:rPr lang="en-US" altLang="zh-CN" sz="1800" dirty="0">
                <a:effectLst/>
                <a:latin typeface="Helvetica" pitchFamily="2" charset="0"/>
              </a:rPr>
              <a:t>)</a:t>
            </a:r>
            <a:endParaRPr lang="zh-CN" altLang="en-US" sz="1800" dirty="0">
              <a:effectLst/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8ADD71-EA4A-EF22-BECA-074A6093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57" y="1691830"/>
            <a:ext cx="3022600" cy="584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19CAC-CE75-6F7E-83B3-332A04B6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238" y="1763505"/>
            <a:ext cx="6360367" cy="486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53EDEE-4850-2CB9-70AA-22A0972C6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081" y="4941168"/>
            <a:ext cx="838200" cy="33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52A8D6-7C5F-43C6-B89C-B6B3E3A18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314" y="2738273"/>
            <a:ext cx="2968414" cy="2490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26E1AB-31F7-F81B-0022-A49736851EF4}"/>
                  </a:ext>
                </a:extLst>
              </p:cNvPr>
              <p:cNvSpPr txBox="1"/>
              <p:nvPr/>
            </p:nvSpPr>
            <p:spPr>
              <a:xfrm>
                <a:off x="1638940" y="3196494"/>
                <a:ext cx="6640910" cy="2032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Example: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Given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Goal: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privately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compute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sum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Sensitivity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CN" b="0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Claim: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dirty="0"/>
                      <m:t>+</m:t>
                    </m:r>
                    <m:r>
                      <m:rPr>
                        <m:nor/>
                      </m:rPr>
                      <a:rPr kumimoji="1" lang="zh-CN" altLang="en-US" b="0" i="0" dirty="0" smtClean="0"/>
                      <m:t> </m:t>
                    </m:r>
                    <m:r>
                      <m:rPr>
                        <m:nor/>
                      </m:rPr>
                      <a:rPr kumimoji="1" lang="en-US" altLang="zh-CN" dirty="0"/>
                      <m:t>Z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where</a:t>
                </a:r>
                <a:r>
                  <a:rPr kumimoji="1" lang="zh-CN" altLang="en-US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Laplace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∆/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DP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b="0" i="0" dirty="0" smtClean="0"/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Laplace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=∆/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two-sided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exponential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26E1AB-31F7-F81B-0022-A4973685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940" y="3196494"/>
                <a:ext cx="6640910" cy="2032351"/>
              </a:xfrm>
              <a:prstGeom prst="rect">
                <a:avLst/>
              </a:prstGeom>
              <a:blipFill>
                <a:blip r:embed="rId6"/>
                <a:stretch>
                  <a:fillRect l="-956" t="-1242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CF6AD51E-D93D-7F70-3792-A939889177A9}"/>
              </a:ext>
            </a:extLst>
          </p:cNvPr>
          <p:cNvSpPr txBox="1"/>
          <p:nvPr/>
        </p:nvSpPr>
        <p:spPr>
          <a:xfrm>
            <a:off x="479376" y="6309320"/>
            <a:ext cx="575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SaTML</a:t>
            </a:r>
            <a:r>
              <a:rPr lang="en" altLang="zh-CN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2023 - Gautam Kamath - An Introduction to Differential Privacy</a:t>
            </a:r>
          </a:p>
        </p:txBody>
      </p:sp>
    </p:spTree>
    <p:extLst>
      <p:ext uri="{BB962C8B-B14F-4D97-AF65-F5344CB8AC3E}">
        <p14:creationId xmlns:p14="http://schemas.microsoft.com/office/powerpoint/2010/main" val="1806480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65200-00F8-BC83-9669-42D90AF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Helvetica" pitchFamily="2" charset="0"/>
              </a:rPr>
              <a:t>The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Laplace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Mechanism</a:t>
            </a:r>
            <a:endParaRPr lang="zh-CN" altLang="en-US" sz="3600" dirty="0">
              <a:effectLst/>
              <a:latin typeface="Helvetica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387869-A0F4-26B0-3104-E79A51484CC8}"/>
              </a:ext>
            </a:extLst>
          </p:cNvPr>
          <p:cNvSpPr txBox="1"/>
          <p:nvPr/>
        </p:nvSpPr>
        <p:spPr>
          <a:xfrm>
            <a:off x="1115453" y="1209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Helvetica" pitchFamily="2" charset="0"/>
              </a:rPr>
              <a:t>拉普拉斯机制 </a:t>
            </a:r>
            <a:r>
              <a:rPr lang="en-US" altLang="zh-CN" sz="1800" dirty="0">
                <a:effectLst/>
                <a:latin typeface="Helvetica" pitchFamily="2" charset="0"/>
              </a:rPr>
              <a:t>(</a:t>
            </a:r>
            <a:r>
              <a:rPr lang="en-US" altLang="zh-CN" dirty="0">
                <a:latin typeface="Helvetica" pitchFamily="2" charset="0"/>
              </a:rPr>
              <a:t>L</a:t>
            </a:r>
            <a:r>
              <a:rPr lang="en-US" altLang="zh-CN" sz="1800" dirty="0">
                <a:effectLst/>
                <a:latin typeface="Helvetica" pitchFamily="2" charset="0"/>
              </a:rPr>
              <a:t>aplace</a:t>
            </a:r>
            <a:r>
              <a:rPr lang="zh-CN" altLang="en-US" sz="1800" dirty="0">
                <a:effectLst/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Mechanism</a:t>
            </a:r>
            <a:r>
              <a:rPr lang="en-US" altLang="zh-CN" sz="1800" dirty="0">
                <a:effectLst/>
                <a:latin typeface="Helvetica" pitchFamily="2" charset="0"/>
              </a:rPr>
              <a:t>)</a:t>
            </a:r>
            <a:endParaRPr lang="zh-CN" altLang="en-US" sz="1800" dirty="0">
              <a:effectLst/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8ADD71-EA4A-EF22-BECA-074A6093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57" y="1691830"/>
            <a:ext cx="3022600" cy="584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A19CAC-CE75-6F7E-83B3-332A04B6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238" y="1763505"/>
            <a:ext cx="6360367" cy="486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53EDEE-4850-2CB9-70AA-22A0972C6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081" y="4941168"/>
            <a:ext cx="838200" cy="33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52A8D6-7C5F-43C6-B89C-B6B3E3A18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314" y="2738273"/>
            <a:ext cx="2968414" cy="2490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26E1AB-31F7-F81B-0022-A49736851EF4}"/>
                  </a:ext>
                </a:extLst>
              </p:cNvPr>
              <p:cNvSpPr txBox="1"/>
              <p:nvPr/>
            </p:nvSpPr>
            <p:spPr>
              <a:xfrm>
                <a:off x="1753702" y="3061896"/>
                <a:ext cx="6640910" cy="25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Example: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Counting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queries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Asking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100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people,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many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smokers?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E.g.,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yes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guarantee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DP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adding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Laplace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1=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num>
                          <m:den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noise</a:t>
                </a:r>
              </a:p>
              <a:p>
                <a:pPr marL="742950" lvl="1" indent="-285750">
                  <a:buFontTx/>
                  <a:buChar char="-"/>
                </a:pPr>
                <a:r>
                  <a:rPr kumimoji="1" lang="en-US" altLang="zh-CN" dirty="0"/>
                  <a:t>Sampled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outputs: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20.68,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19.24,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20.28,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19.83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Stronger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privacy: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0.1,0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DP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adding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Laplace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10=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num>
                          <m:den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noise</a:t>
                </a:r>
              </a:p>
              <a:p>
                <a:pPr marL="742950" lvl="1" indent="-285750">
                  <a:buFontTx/>
                  <a:buChar char="-"/>
                </a:pPr>
                <a:r>
                  <a:rPr kumimoji="1" lang="en-US" altLang="zh-CN" dirty="0"/>
                  <a:t>Sampled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outputs: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22.45,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11.45,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2.4,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15.03,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29.47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26E1AB-31F7-F81B-0022-A4973685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02" y="3061896"/>
                <a:ext cx="6640910" cy="2583400"/>
              </a:xfrm>
              <a:prstGeom prst="rect">
                <a:avLst/>
              </a:prstGeom>
              <a:blipFill>
                <a:blip r:embed="rId6"/>
                <a:stretch>
                  <a:fillRect l="-956" t="-488" b="-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72DE32F-79DB-35AB-13ED-1F360FDD6E64}"/>
              </a:ext>
            </a:extLst>
          </p:cNvPr>
          <p:cNvSpPr txBox="1"/>
          <p:nvPr/>
        </p:nvSpPr>
        <p:spPr>
          <a:xfrm>
            <a:off x="695400" y="6309320"/>
            <a:ext cx="575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SaTML</a:t>
            </a:r>
            <a:r>
              <a:rPr lang="en" altLang="zh-CN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2023 - Gautam Kamath - An Introduction to Differential Privacy</a:t>
            </a:r>
          </a:p>
        </p:txBody>
      </p:sp>
    </p:spTree>
    <p:extLst>
      <p:ext uri="{BB962C8B-B14F-4D97-AF65-F5344CB8AC3E}">
        <p14:creationId xmlns:p14="http://schemas.microsoft.com/office/powerpoint/2010/main" val="1082510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65200-00F8-BC83-9669-42D90AF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Helvetica" pitchFamily="2" charset="0"/>
              </a:rPr>
              <a:t>The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Laplace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Mechanism</a:t>
            </a:r>
            <a:endParaRPr lang="zh-CN" altLang="en-US" sz="3600" dirty="0">
              <a:effectLst/>
              <a:latin typeface="Helvetica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53EDEE-4850-2CB9-70AA-22A0972C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81" y="4941168"/>
            <a:ext cx="838200" cy="33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52A8D6-7C5F-43C6-B89C-B6B3E3A1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14" y="1412776"/>
            <a:ext cx="2968414" cy="2490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26E1AB-31F7-F81B-0022-A49736851EF4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6640910" cy="252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Given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funciton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Let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differ</m:t>
                            </m:r>
                            <m:r>
                              <a:rPr kumimoji="1" lang="zh-CN" alt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  <m:r>
                              <a:rPr kumimoji="1" lang="zh-CN" alt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one</m:t>
                            </m:r>
                            <m:r>
                              <a:rPr kumimoji="1" lang="zh-CN" alt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entry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kumimoji="1" lang="en-US" altLang="zh-CN" dirty="0"/>
                  <a:t>be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sensitivity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much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change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modifying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data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point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Theorem: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Laplace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Mechnism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Lap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b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kumimoji="1" lang="en-US" altLang="zh-CN" dirty="0"/>
                  <a:t>-DP</a:t>
                </a:r>
              </a:p>
              <a:p>
                <a:pPr marL="742950" lvl="1" indent="-285750">
                  <a:buFontTx/>
                  <a:buChar char="-"/>
                </a:pPr>
                <a:r>
                  <a:rPr kumimoji="1" lang="en-US" altLang="zh-CN" dirty="0"/>
                  <a:t>Adding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Laplace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noise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each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coordinate,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proportional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sensitivity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26E1AB-31F7-F81B-0022-A4973685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6640910" cy="2524665"/>
              </a:xfrm>
              <a:prstGeom prst="rect">
                <a:avLst/>
              </a:prstGeom>
              <a:blipFill>
                <a:blip r:embed="rId4"/>
                <a:stretch>
                  <a:fillRect l="-571" t="-1508" b="-3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72DE32F-79DB-35AB-13ED-1F360FDD6E64}"/>
              </a:ext>
            </a:extLst>
          </p:cNvPr>
          <p:cNvSpPr txBox="1"/>
          <p:nvPr/>
        </p:nvSpPr>
        <p:spPr>
          <a:xfrm>
            <a:off x="839416" y="6309320"/>
            <a:ext cx="575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SaTML</a:t>
            </a:r>
            <a:r>
              <a:rPr lang="en" altLang="zh-CN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2023 - Gautam Kamath - An Introduction to Differential Privacy</a:t>
            </a:r>
          </a:p>
        </p:txBody>
      </p:sp>
    </p:spTree>
    <p:extLst>
      <p:ext uri="{BB962C8B-B14F-4D97-AF65-F5344CB8AC3E}">
        <p14:creationId xmlns:p14="http://schemas.microsoft.com/office/powerpoint/2010/main" val="3022064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65200-00F8-BC83-9669-42D90AF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Helvetica" pitchFamily="2" charset="0"/>
              </a:rPr>
              <a:t>Laplace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vs.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Gaussian</a:t>
            </a:r>
            <a:endParaRPr lang="zh-CN" altLang="en-US" sz="3600" dirty="0">
              <a:effectLst/>
              <a:latin typeface="Helvetica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53EDEE-4850-2CB9-70AA-22A0972C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81" y="4941168"/>
            <a:ext cx="838200" cy="33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26E1AB-31F7-F81B-0022-A49736851EF4}"/>
                  </a:ext>
                </a:extLst>
              </p:cNvPr>
              <p:cNvSpPr txBox="1"/>
              <p:nvPr/>
            </p:nvSpPr>
            <p:spPr>
              <a:xfrm>
                <a:off x="1199456" y="2065139"/>
                <a:ext cx="664091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Both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noise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Gaussian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often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less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noise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Laplace</a:t>
                </a:r>
              </a:p>
              <a:p>
                <a:pPr marL="742950" lvl="1" indent="-285750">
                  <a:buFontTx/>
                  <a:buChar char="-"/>
                </a:pPr>
                <a:r>
                  <a:rPr kumimoji="1" lang="en-US" altLang="zh-CN" dirty="0"/>
                  <a:t>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sensitivity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based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sensitivity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zh-CN" dirty="0"/>
                      <m:t>−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sensitivity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But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Gaussian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gives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kumimoji="1" lang="en-US" altLang="zh-CN" dirty="0"/>
                  <a:t>-DP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rather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Laplace’s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kumimoji="1" lang="en-US" altLang="zh-CN" dirty="0"/>
                  <a:t>-DP</a:t>
                </a:r>
              </a:p>
              <a:p>
                <a:pPr marL="742950" lvl="1" indent="-285750">
                  <a:buFontTx/>
                  <a:buChar char="-"/>
                </a:pPr>
                <a:r>
                  <a:rPr kumimoji="1" lang="en-US" altLang="zh-CN" dirty="0"/>
                  <a:t>Weaker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privacy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zh-CN" dirty="0"/>
                  <a:t>Most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time,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kumimoji="1" lang="en-US" altLang="zh-CN" dirty="0"/>
                  <a:t>-DP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good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enough</a:t>
                </a:r>
              </a:p>
              <a:p>
                <a:pPr marL="742950" lvl="1" indent="-285750">
                  <a:buFontTx/>
                  <a:buChar char="-"/>
                </a:pPr>
                <a:r>
                  <a:rPr kumimoji="1" lang="en-US" altLang="zh-CN" dirty="0"/>
                  <a:t>Necessary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you’re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doing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queries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datasets</a:t>
                </a:r>
              </a:p>
              <a:p>
                <a:pPr marL="742950" lvl="1" indent="-285750">
                  <a:buFontTx/>
                  <a:buChar char="-"/>
                </a:pPr>
                <a:r>
                  <a:rPr kumimoji="1" lang="en-US" altLang="zh-CN" dirty="0"/>
                  <a:t>“Advanced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composition”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26E1AB-31F7-F81B-0022-A4973685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065139"/>
                <a:ext cx="6640910" cy="2585323"/>
              </a:xfrm>
              <a:prstGeom prst="rect">
                <a:avLst/>
              </a:prstGeom>
              <a:blipFill>
                <a:blip r:embed="rId3"/>
                <a:stretch>
                  <a:fillRect l="-763" t="-976" b="-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72DE32F-79DB-35AB-13ED-1F360FDD6E64}"/>
              </a:ext>
            </a:extLst>
          </p:cNvPr>
          <p:cNvSpPr txBox="1"/>
          <p:nvPr/>
        </p:nvSpPr>
        <p:spPr>
          <a:xfrm>
            <a:off x="695400" y="6309320"/>
            <a:ext cx="575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SaTML</a:t>
            </a:r>
            <a:r>
              <a:rPr lang="en" altLang="zh-CN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2023 - Gautam Kamath - An Introduction to Differential Privacy</a:t>
            </a:r>
          </a:p>
        </p:txBody>
      </p:sp>
      <p:pic>
        <p:nvPicPr>
          <p:cNvPr id="1026" name="Picture 2" descr="Introducing Local and Global Differential Privacy #Lesson 5 | by calincan  mircea | Secure and Private AI Writing Challenge | Medium">
            <a:extLst>
              <a:ext uri="{FF2B5EF4-FFF2-40B4-BE49-F238E27FC236}">
                <a16:creationId xmlns:a16="http://schemas.microsoft.com/office/drawing/2014/main" id="{1D492C8E-B440-6B4A-DCA6-313FDEB72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741540"/>
            <a:ext cx="44069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945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65200-00F8-BC83-9669-42D90AF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4504D-3AC8-77A8-3772-CE81834CCD53}"/>
              </a:ext>
            </a:extLst>
          </p:cNvPr>
          <p:cNvSpPr txBox="1"/>
          <p:nvPr/>
        </p:nvSpPr>
        <p:spPr>
          <a:xfrm>
            <a:off x="4137771" y="1412776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dirty="0">
                <a:effectLst/>
                <a:latin typeface="Helvetica" pitchFamily="2" charset="0"/>
              </a:rPr>
              <a:t>问题：</a:t>
            </a:r>
            <a:r>
              <a:rPr lang="zh-CN" altLang="en-US" sz="2400" b="1" dirty="0">
                <a:solidFill>
                  <a:srgbClr val="C00000"/>
                </a:solidFill>
                <a:effectLst/>
                <a:latin typeface="Helvetica" pitchFamily="2" charset="0"/>
              </a:rPr>
              <a:t>在哪里添加噪声？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CCA21C-827C-39FA-E633-E71EB6F4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320" y="2463800"/>
            <a:ext cx="6183358" cy="25197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F60B95-4C94-D66B-0012-74F69BCDC582}"/>
              </a:ext>
            </a:extLst>
          </p:cNvPr>
          <p:cNvSpPr txBox="1"/>
          <p:nvPr/>
        </p:nvSpPr>
        <p:spPr>
          <a:xfrm>
            <a:off x="3066306" y="55792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输入空间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A981B1E-6972-8B61-898E-974F76D60197}"/>
              </a:ext>
            </a:extLst>
          </p:cNvPr>
          <p:cNvCxnSpPr>
            <a:cxnSpLocks/>
          </p:cNvCxnSpPr>
          <p:nvPr/>
        </p:nvCxnSpPr>
        <p:spPr>
          <a:xfrm flipH="1">
            <a:off x="3602406" y="4415684"/>
            <a:ext cx="535365" cy="10608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539676A-AB2B-42A9-67B7-0E7509B23162}"/>
              </a:ext>
            </a:extLst>
          </p:cNvPr>
          <p:cNvSpPr txBox="1"/>
          <p:nvPr/>
        </p:nvSpPr>
        <p:spPr>
          <a:xfrm>
            <a:off x="5847932" y="55792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模型空间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F4A75C8-ECB9-3FCC-E5ED-3B4C4F55662C}"/>
              </a:ext>
            </a:extLst>
          </p:cNvPr>
          <p:cNvCxnSpPr>
            <a:cxnSpLocks/>
          </p:cNvCxnSpPr>
          <p:nvPr/>
        </p:nvCxnSpPr>
        <p:spPr>
          <a:xfrm>
            <a:off x="6384032" y="4415684"/>
            <a:ext cx="0" cy="10608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9BB27B2-607B-9978-8EA2-485D2291F9C7}"/>
              </a:ext>
            </a:extLst>
          </p:cNvPr>
          <p:cNvSpPr txBox="1"/>
          <p:nvPr/>
        </p:nvSpPr>
        <p:spPr>
          <a:xfrm>
            <a:off x="8328248" y="55792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输出空间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89A5FAF-0D20-5F62-7199-551896899656}"/>
              </a:ext>
            </a:extLst>
          </p:cNvPr>
          <p:cNvCxnSpPr>
            <a:cxnSpLocks/>
          </p:cNvCxnSpPr>
          <p:nvPr/>
        </p:nvCxnSpPr>
        <p:spPr>
          <a:xfrm>
            <a:off x="8054228" y="4415684"/>
            <a:ext cx="706068" cy="10608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62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0BC2C2-AB61-4C48-F46A-AC146BA008CF}"/>
              </a:ext>
            </a:extLst>
          </p:cNvPr>
          <p:cNvSpPr txBox="1"/>
          <p:nvPr/>
        </p:nvSpPr>
        <p:spPr>
          <a:xfrm>
            <a:off x="1343472" y="1412776"/>
            <a:ext cx="896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Membership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Inference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Attack</a:t>
            </a:r>
          </a:p>
          <a:p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Differential</a:t>
            </a: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4237174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65200-00F8-BC83-9669-42D90AF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输入空间</a:t>
            </a:r>
            <a:r>
              <a:rPr kumimoji="1" lang="en-US" altLang="zh-CN" dirty="0"/>
              <a:t>DP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4504D-3AC8-77A8-3772-CE81834CCD53}"/>
              </a:ext>
            </a:extLst>
          </p:cNvPr>
          <p:cNvSpPr txBox="1"/>
          <p:nvPr/>
        </p:nvSpPr>
        <p:spPr>
          <a:xfrm>
            <a:off x="4137771" y="1412776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Helvetica" pitchFamily="2" charset="0"/>
              </a:rPr>
              <a:t>差分隐私预处理训练数据</a:t>
            </a:r>
            <a:endParaRPr lang="zh-CN" altLang="en-US" sz="2400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50EC50-9C70-B3D7-7C16-CF639995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27" y="2351386"/>
            <a:ext cx="8140744" cy="26321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0F1D84-97DB-6C00-270F-931122C3111C}"/>
              </a:ext>
            </a:extLst>
          </p:cNvPr>
          <p:cNvSpPr txBox="1"/>
          <p:nvPr/>
        </p:nvSpPr>
        <p:spPr>
          <a:xfrm>
            <a:off x="5303912" y="5344457"/>
            <a:ext cx="2292615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dp</a:t>
            </a:r>
            <a:r>
              <a:rPr kumimoji="1" lang="en-US" altLang="zh-CN" b="1" dirty="0"/>
              <a:t>-GAN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pipeline</a:t>
            </a:r>
            <a:endParaRPr kumimoji="1"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CEA548-610C-C1F0-F3E4-EF48EB8BC7C9}"/>
              </a:ext>
            </a:extLst>
          </p:cNvPr>
          <p:cNvSpPr txBox="1"/>
          <p:nvPr/>
        </p:nvSpPr>
        <p:spPr>
          <a:xfrm>
            <a:off x="479376" y="6320784"/>
            <a:ext cx="9299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Zhang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et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al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“Differentially private releasing via deep generative model (technical report).”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arXiv:1801.01594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 (2018).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4426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65200-00F8-BC83-9669-42D90AF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输入空间</a:t>
            </a:r>
            <a:r>
              <a:rPr kumimoji="1" lang="en-US" altLang="zh-CN" dirty="0"/>
              <a:t>DP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4504D-3AC8-77A8-3772-CE81834CCD53}"/>
              </a:ext>
            </a:extLst>
          </p:cNvPr>
          <p:cNvSpPr txBox="1"/>
          <p:nvPr/>
        </p:nvSpPr>
        <p:spPr>
          <a:xfrm>
            <a:off x="3413213" y="1218610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effectLst/>
                <a:latin typeface="Helvetica" pitchFamily="2" charset="0"/>
              </a:rPr>
              <a:t>随机平滑 </a:t>
            </a:r>
            <a:r>
              <a:rPr lang="en-US" altLang="zh-CN" sz="2400" b="1" dirty="0">
                <a:solidFill>
                  <a:srgbClr val="C00000"/>
                </a:solidFill>
                <a:effectLst/>
                <a:latin typeface="Helvetica" pitchFamily="2" charset="0"/>
              </a:rPr>
              <a:t>Randomized</a:t>
            </a:r>
            <a:r>
              <a:rPr lang="zh-CN" altLang="en-US" sz="2400" b="1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effectLst/>
                <a:latin typeface="Helvetica" pitchFamily="2" charset="0"/>
              </a:rPr>
              <a:t>Smoothing</a:t>
            </a:r>
            <a:endParaRPr lang="zh-CN" altLang="en-US" sz="2400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0F1D84-97DB-6C00-270F-931122C3111C}"/>
              </a:ext>
            </a:extLst>
          </p:cNvPr>
          <p:cNvSpPr txBox="1"/>
          <p:nvPr/>
        </p:nvSpPr>
        <p:spPr>
          <a:xfrm>
            <a:off x="4618670" y="5194195"/>
            <a:ext cx="2954655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随机平滑：可验证对抗防御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CEA548-610C-C1F0-F3E4-EF48EB8BC7C9}"/>
              </a:ext>
            </a:extLst>
          </p:cNvPr>
          <p:cNvSpPr txBox="1"/>
          <p:nvPr/>
        </p:nvSpPr>
        <p:spPr>
          <a:xfrm>
            <a:off x="539098" y="6309320"/>
            <a:ext cx="9949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Cohen, Jeremy, Elan Rosenfeld, and Zico Kolter. "Certified adversarial robustness via randomized smoothing."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ICML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2019.</a:t>
            </a:r>
            <a:endParaRPr kumimoji="1"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3CA85E-D18C-3E20-F530-7820D727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67" y="1948100"/>
            <a:ext cx="5307227" cy="29997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D8472E-30E8-18A2-93A0-23360F1CB280}"/>
              </a:ext>
            </a:extLst>
          </p:cNvPr>
          <p:cNvSpPr txBox="1"/>
          <p:nvPr/>
        </p:nvSpPr>
        <p:spPr>
          <a:xfrm>
            <a:off x="8778784" y="3154669"/>
            <a:ext cx="290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用随机噪声填充输入空间，得到对抗鲁棒性边界</a:t>
            </a:r>
          </a:p>
        </p:txBody>
      </p:sp>
    </p:spTree>
    <p:extLst>
      <p:ext uri="{BB962C8B-B14F-4D97-AF65-F5344CB8AC3E}">
        <p14:creationId xmlns:p14="http://schemas.microsoft.com/office/powerpoint/2010/main" val="333347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C42B9-142E-2744-EE73-661B05D7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模型空间</a:t>
            </a:r>
            <a:r>
              <a:rPr kumimoji="1" lang="en-US" altLang="zh-CN" dirty="0"/>
              <a:t>DP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6DD6B5-5DEB-5A39-ED6C-B09EE09AE084}"/>
              </a:ext>
            </a:extLst>
          </p:cNvPr>
          <p:cNvSpPr txBox="1"/>
          <p:nvPr/>
        </p:nvSpPr>
        <p:spPr>
          <a:xfrm>
            <a:off x="551384" y="6309320"/>
            <a:ext cx="8520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Abadi, Martin, et al. “Deep learning with differential privacy.”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CCS,</a:t>
            </a:r>
            <a:r>
              <a:rPr lang="zh-CN" altLang="en-US" sz="1400" b="0" i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2016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30773B-56F7-7583-B65A-E70DC5FB1C7B}"/>
              </a:ext>
            </a:extLst>
          </p:cNvPr>
          <p:cNvSpPr txBox="1"/>
          <p:nvPr/>
        </p:nvSpPr>
        <p:spPr>
          <a:xfrm>
            <a:off x="3231273" y="1268760"/>
            <a:ext cx="572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Helvetica" pitchFamily="2" charset="0"/>
              </a:rPr>
              <a:t>差分隐私平滑模型参数：</a:t>
            </a:r>
            <a:r>
              <a:rPr lang="en-US" altLang="zh-CN" sz="2400" b="1" dirty="0">
                <a:solidFill>
                  <a:srgbClr val="C00000"/>
                </a:solidFill>
                <a:latin typeface="Helvetica" pitchFamily="2" charset="0"/>
              </a:rPr>
              <a:t>DP-SGD</a:t>
            </a:r>
            <a:r>
              <a:rPr lang="zh-CN" altLang="en-US" sz="2400" b="1" dirty="0">
                <a:solidFill>
                  <a:srgbClr val="C00000"/>
                </a:solidFill>
                <a:latin typeface="Helvetica" pitchFamily="2" charset="0"/>
              </a:rPr>
              <a:t>算法</a:t>
            </a:r>
            <a:endParaRPr lang="zh-CN" altLang="en-US" sz="2400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B97625-9129-FA4A-82B9-1032D059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48" y="1989369"/>
            <a:ext cx="6622504" cy="35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81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1085D-4107-E097-17A8-55C226DC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DP-SGD</a:t>
            </a:r>
            <a:r>
              <a:rPr kumimoji="1" lang="zh-CN" altLang="en-US"/>
              <a:t>性能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DA5325-DDDC-33B6-B44A-23A1B288E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38"/>
          <a:stretch/>
        </p:blipFill>
        <p:spPr>
          <a:xfrm>
            <a:off x="1008482" y="1844824"/>
            <a:ext cx="10175035" cy="22587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10218F-ABBA-23F2-3C39-0140D1CBC9E3}"/>
              </a:ext>
            </a:extLst>
          </p:cNvPr>
          <p:cNvSpPr txBox="1"/>
          <p:nvPr/>
        </p:nvSpPr>
        <p:spPr>
          <a:xfrm>
            <a:off x="627904" y="6309320"/>
            <a:ext cx="575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SaTML</a:t>
            </a:r>
            <a:r>
              <a:rPr lang="en" altLang="zh-CN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2023 - Gautam Kamath - An Introduction to Differential Privacy</a:t>
            </a:r>
          </a:p>
        </p:txBody>
      </p:sp>
    </p:spTree>
    <p:extLst>
      <p:ext uri="{BB962C8B-B14F-4D97-AF65-F5344CB8AC3E}">
        <p14:creationId xmlns:p14="http://schemas.microsoft.com/office/powerpoint/2010/main" val="235681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1085D-4107-E097-17A8-55C226DC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DP-SGD</a:t>
            </a:r>
            <a:r>
              <a:rPr kumimoji="1" lang="zh-CN" altLang="en-US"/>
              <a:t>性能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4B5EC-4AAF-3E49-9D42-1B17F901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24" y="1522079"/>
            <a:ext cx="9371152" cy="38138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327C3D-8757-834E-27C7-F5A1DD389A00}"/>
              </a:ext>
            </a:extLst>
          </p:cNvPr>
          <p:cNvSpPr txBox="1"/>
          <p:nvPr/>
        </p:nvSpPr>
        <p:spPr>
          <a:xfrm>
            <a:off x="627904" y="6309320"/>
            <a:ext cx="575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SaTML</a:t>
            </a:r>
            <a:r>
              <a:rPr lang="en" altLang="zh-CN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2023 - Gautam Kamath - An Introduction to Differential Privacy</a:t>
            </a:r>
          </a:p>
        </p:txBody>
      </p:sp>
    </p:spTree>
    <p:extLst>
      <p:ext uri="{BB962C8B-B14F-4D97-AF65-F5344CB8AC3E}">
        <p14:creationId xmlns:p14="http://schemas.microsoft.com/office/powerpoint/2010/main" val="2983090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1085D-4107-E097-17A8-55C226DC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DP-SGD</a:t>
            </a:r>
            <a:r>
              <a:rPr kumimoji="1" lang="zh-CN" altLang="en-US"/>
              <a:t>性能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DC5315-1069-9ECB-15D6-96D241E2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98" y="2417795"/>
            <a:ext cx="10277804" cy="25473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617752-855C-F22C-AE62-CFAC17B30DBE}"/>
              </a:ext>
            </a:extLst>
          </p:cNvPr>
          <p:cNvSpPr txBox="1"/>
          <p:nvPr/>
        </p:nvSpPr>
        <p:spPr>
          <a:xfrm>
            <a:off x="551384" y="6309320"/>
            <a:ext cx="575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SaTML</a:t>
            </a:r>
            <a:r>
              <a:rPr lang="en" altLang="zh-CN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2023 - Gautam Kamath - An Introduction to Differential Privacy</a:t>
            </a:r>
          </a:p>
        </p:txBody>
      </p:sp>
    </p:spTree>
    <p:extLst>
      <p:ext uri="{BB962C8B-B14F-4D97-AF65-F5344CB8AC3E}">
        <p14:creationId xmlns:p14="http://schemas.microsoft.com/office/powerpoint/2010/main" val="2166370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1085D-4107-E097-17A8-55C226DC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Practical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Solution?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C9B1D1-D7BC-2D52-93AA-D36621D22F39}"/>
              </a:ext>
            </a:extLst>
          </p:cNvPr>
          <p:cNvSpPr txBox="1"/>
          <p:nvPr/>
        </p:nvSpPr>
        <p:spPr>
          <a:xfrm>
            <a:off x="1656976" y="1144570"/>
            <a:ext cx="6430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public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like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ImageNet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Finetuning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DP-SGD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private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DC1FA-6E45-2C9A-6818-144D992B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276872"/>
            <a:ext cx="6684549" cy="37966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8C66FB-F835-2E1F-F13C-BA195DA59A57}"/>
              </a:ext>
            </a:extLst>
          </p:cNvPr>
          <p:cNvSpPr txBox="1"/>
          <p:nvPr/>
        </p:nvSpPr>
        <p:spPr>
          <a:xfrm>
            <a:off x="695400" y="6309320"/>
            <a:ext cx="575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SaTML</a:t>
            </a:r>
            <a:r>
              <a:rPr lang="en" altLang="zh-CN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2023 - Gautam Kamath - An Introduction to Differential Privacy</a:t>
            </a:r>
          </a:p>
        </p:txBody>
      </p:sp>
    </p:spTree>
    <p:extLst>
      <p:ext uri="{BB962C8B-B14F-4D97-AF65-F5344CB8AC3E}">
        <p14:creationId xmlns:p14="http://schemas.microsoft.com/office/powerpoint/2010/main" val="3922397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C42B9-142E-2744-EE73-661B05D7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输出空间</a:t>
            </a:r>
            <a:r>
              <a:rPr kumimoji="1" lang="en-US" altLang="zh-CN" dirty="0"/>
              <a:t>DP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6DD6B5-5DEB-5A39-ED6C-B09EE09AE084}"/>
              </a:ext>
            </a:extLst>
          </p:cNvPr>
          <p:cNvSpPr txBox="1"/>
          <p:nvPr/>
        </p:nvSpPr>
        <p:spPr>
          <a:xfrm>
            <a:off x="478913" y="6093296"/>
            <a:ext cx="10741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Zhang, Jun, et al. “Functional mechanism: regression analysis under differential privacy.” </a:t>
            </a:r>
            <a:r>
              <a:rPr lang="en-AU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arXiv:1208.0219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2012.</a:t>
            </a:r>
            <a:r>
              <a:rPr lang="zh-CN" alt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Rudin, Walter. </a:t>
            </a:r>
            <a:r>
              <a:rPr lang="en-AU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Principles of mathematical analysis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Vol. 3. New York: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1976.</a:t>
            </a:r>
            <a:endParaRPr lang="zh-CN" alt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30773B-56F7-7583-B65A-E70DC5FB1C7B}"/>
              </a:ext>
            </a:extLst>
          </p:cNvPr>
          <p:cNvSpPr txBox="1"/>
          <p:nvPr/>
        </p:nvSpPr>
        <p:spPr>
          <a:xfrm>
            <a:off x="3060553" y="1268760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Helvetica" pitchFamily="2" charset="0"/>
              </a:rPr>
              <a:t>差分隐私扰动目标函数：多项式目标函数</a:t>
            </a:r>
            <a:endParaRPr lang="zh-CN" altLang="en-US" sz="2400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54AE00-CABC-3F3C-995D-97DE4023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32" y="2513009"/>
            <a:ext cx="2921000" cy="762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A7B870-4583-F8E6-4231-3F6F3990C864}"/>
              </a:ext>
            </a:extLst>
          </p:cNvPr>
          <p:cNvSpPr txBox="1"/>
          <p:nvPr/>
        </p:nvSpPr>
        <p:spPr>
          <a:xfrm>
            <a:off x="1695000" y="2672119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Helvetica" pitchFamily="2" charset="0"/>
              </a:rPr>
              <a:t>回归模型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759776-9489-1FFA-46CE-301EFEFF4D3D}"/>
              </a:ext>
            </a:extLst>
          </p:cNvPr>
          <p:cNvSpPr txBox="1"/>
          <p:nvPr/>
        </p:nvSpPr>
        <p:spPr>
          <a:xfrm>
            <a:off x="1703512" y="3827130"/>
            <a:ext cx="685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根据</a:t>
            </a:r>
            <a:r>
              <a:rPr lang="en-AU" altLang="zh-CN" dirty="0">
                <a:effectLst/>
                <a:latin typeface="Helvetica" pitchFamily="2" charset="0"/>
              </a:rPr>
              <a:t>Stone-</a:t>
            </a:r>
            <a:r>
              <a:rPr lang="en-AU" altLang="zh-CN" dirty="0" err="1">
                <a:effectLst/>
                <a:latin typeface="Helvetica" pitchFamily="2" charset="0"/>
              </a:rPr>
              <a:t>Weierstrass</a:t>
            </a:r>
            <a:r>
              <a:rPr lang="en-AU" altLang="zh-CN" dirty="0">
                <a:effectLst/>
                <a:latin typeface="Helvetica" pitchFamily="2" charset="0"/>
              </a:rPr>
              <a:t> </a:t>
            </a:r>
            <a:r>
              <a:rPr lang="zh-CN" altLang="en-US" dirty="0">
                <a:effectLst/>
                <a:latin typeface="Helvetica" pitchFamily="2" charset="0"/>
              </a:rPr>
              <a:t>理论</a:t>
            </a:r>
            <a:r>
              <a:rPr kumimoji="1" lang="zh-CN" altLang="en-US" dirty="0">
                <a:effectLst/>
                <a:latin typeface="Helvetica" pitchFamily="2" charset="0"/>
              </a:rPr>
              <a:t>：</a:t>
            </a:r>
            <a:r>
              <a:rPr kumimoji="1" lang="zh-CN" altLang="en-US" b="1" i="1" dirty="0">
                <a:solidFill>
                  <a:srgbClr val="C00000"/>
                </a:solidFill>
                <a:effectLst/>
                <a:latin typeface="Helvetica" pitchFamily="2" charset="0"/>
              </a:rPr>
              <a:t>任意连续</a:t>
            </a:r>
            <a:r>
              <a:rPr kumimoji="1" lang="zh-CN" altLang="en-US" b="1" i="1" dirty="0">
                <a:solidFill>
                  <a:srgbClr val="C00000"/>
                </a:solidFill>
                <a:latin typeface="Helvetica" pitchFamily="2" charset="0"/>
              </a:rPr>
              <a:t>可微的</a:t>
            </a:r>
            <a:r>
              <a:rPr kumimoji="1" lang="zh-CN" altLang="en-US" b="1" i="1" dirty="0">
                <a:solidFill>
                  <a:srgbClr val="C00000"/>
                </a:solidFill>
                <a:effectLst/>
                <a:latin typeface="Helvetica" pitchFamily="2" charset="0"/>
              </a:rPr>
              <a:t>函数可表示为：</a:t>
            </a:r>
            <a:endParaRPr lang="zh-CN" altLang="en-US" b="1" i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C4AA9A-935F-DDE9-7ED9-F7856F35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4468105"/>
            <a:ext cx="3492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95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C42B9-142E-2744-EE73-661B05D7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输出空间</a:t>
            </a:r>
            <a:r>
              <a:rPr kumimoji="1" lang="en-US" altLang="zh-CN" dirty="0"/>
              <a:t>DP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6DD6B5-5DEB-5A39-ED6C-B09EE09AE084}"/>
              </a:ext>
            </a:extLst>
          </p:cNvPr>
          <p:cNvSpPr txBox="1"/>
          <p:nvPr/>
        </p:nvSpPr>
        <p:spPr>
          <a:xfrm>
            <a:off x="474689" y="6309320"/>
            <a:ext cx="10741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Zhang, Jun, et al. “Functional mechanism: regression analysis under differential privacy.”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arXiv:1208.0219</a:t>
            </a:r>
            <a:r>
              <a:rPr lang="en-US" altLang="zh-CN" sz="1400" i="1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 2012.</a:t>
            </a:r>
            <a:endParaRPr lang="zh-CN" altLang="en-US" sz="1400" u="sn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30773B-56F7-7583-B65A-E70DC5FB1C7B}"/>
              </a:ext>
            </a:extLst>
          </p:cNvPr>
          <p:cNvSpPr txBox="1"/>
          <p:nvPr/>
        </p:nvSpPr>
        <p:spPr>
          <a:xfrm>
            <a:off x="3060553" y="1268760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Helvetica" pitchFamily="2" charset="0"/>
              </a:rPr>
              <a:t>差分隐私扰动目标函数：多项式目标函数</a:t>
            </a:r>
            <a:endParaRPr lang="zh-CN" altLang="en-US" sz="2400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CDEAAE-727B-03A1-DCDA-2FDB733B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730425"/>
            <a:ext cx="7569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87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C42B9-142E-2744-EE73-661B05D7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输出空间</a:t>
            </a:r>
            <a:r>
              <a:rPr kumimoji="1" lang="en-US" altLang="zh-CN" dirty="0"/>
              <a:t>DP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6DD6B5-5DEB-5A39-ED6C-B09EE09AE084}"/>
              </a:ext>
            </a:extLst>
          </p:cNvPr>
          <p:cNvSpPr txBox="1"/>
          <p:nvPr/>
        </p:nvSpPr>
        <p:spPr>
          <a:xfrm>
            <a:off x="479376" y="6309320"/>
            <a:ext cx="10441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Phan, et al. “Differential privacy preservation for deep auto-encoders: an application of human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behavior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prediction.” 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AAAI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2016.</a:t>
            </a:r>
            <a:endParaRPr lang="zh-CN" altLang="en-US" sz="1400" u="sn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30773B-56F7-7583-B65A-E70DC5FB1C7B}"/>
              </a:ext>
            </a:extLst>
          </p:cNvPr>
          <p:cNvSpPr txBox="1"/>
          <p:nvPr/>
        </p:nvSpPr>
        <p:spPr>
          <a:xfrm>
            <a:off x="2430573" y="1268760"/>
            <a:ext cx="596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C00000"/>
                </a:solidFill>
                <a:latin typeface="Helvetica" pitchFamily="2" charset="0"/>
              </a:rPr>
              <a:t>差分隐私扰动目标函数：</a:t>
            </a:r>
            <a:r>
              <a:rPr lang="en-US" altLang="zh-CN" sz="2400" b="1" dirty="0">
                <a:solidFill>
                  <a:srgbClr val="C00000"/>
                </a:solidFill>
                <a:latin typeface="Helvetica" pitchFamily="2" charset="0"/>
              </a:rPr>
              <a:t>cross-entropy</a:t>
            </a:r>
            <a:endParaRPr lang="zh-CN" altLang="en-US" sz="2400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6BF77B-C892-9AA6-A8C7-52931C42BD53}"/>
              </a:ext>
            </a:extLst>
          </p:cNvPr>
          <p:cNvSpPr txBox="1"/>
          <p:nvPr/>
        </p:nvSpPr>
        <p:spPr>
          <a:xfrm>
            <a:off x="4525696" y="4489694"/>
            <a:ext cx="314060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泰勒展开 </a:t>
            </a:r>
            <a:r>
              <a:rPr lang="en-AU" altLang="zh-CN" dirty="0"/>
              <a:t>Taylor Expansion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EBAAE0-1416-E348-6C8B-841EAE54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48" y="2593894"/>
            <a:ext cx="5397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7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Membership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195DEF-3FD9-42CB-2703-9F794040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5" y="1196752"/>
            <a:ext cx="10662009" cy="46085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3F06D4-8A59-84E1-C487-5C2D4810ACBD}"/>
              </a:ext>
            </a:extLst>
          </p:cNvPr>
          <p:cNvSpPr/>
          <p:nvPr/>
        </p:nvSpPr>
        <p:spPr>
          <a:xfrm>
            <a:off x="10200456" y="4797152"/>
            <a:ext cx="1584176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80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FE5AE-D9E2-E0F7-AC1A-13E88E9F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尚存挑战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9E2842-DEB0-12FD-DDC9-178DB99C222B}"/>
              </a:ext>
            </a:extLst>
          </p:cNvPr>
          <p:cNvSpPr/>
          <p:nvPr/>
        </p:nvSpPr>
        <p:spPr>
          <a:xfrm>
            <a:off x="2521944" y="1196752"/>
            <a:ext cx="7245894" cy="4549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800" b="1" dirty="0"/>
              <a:t>Attack: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b="1" dirty="0"/>
              <a:t>Better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Performance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Metrics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for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MIA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b="1" dirty="0"/>
              <a:t>Attacking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large-scale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pretrained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models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800" b="1" dirty="0"/>
              <a:t>Defense: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b="1" dirty="0"/>
              <a:t>How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to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achieve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both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accuracy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and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privacy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800" b="1" dirty="0"/>
              <a:t>How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to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detect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potential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MIAs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on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the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fly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805593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36032C-C150-AB14-DDAB-3D0594559A1E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51531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8F99550E-D602-89B6-7AC3-E270BA1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86" y="1789476"/>
            <a:ext cx="4338034" cy="22343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Membership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endParaRPr kumimoji="1"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BDDDD6C-8FA7-9352-8785-16F60598DBEC}"/>
              </a:ext>
            </a:extLst>
          </p:cNvPr>
          <p:cNvSpPr txBox="1"/>
          <p:nvPr/>
        </p:nvSpPr>
        <p:spPr>
          <a:xfrm>
            <a:off x="4061518" y="478143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推理一个输入样本是否存在于训练数据集中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4CA2111-B998-576A-D68D-79231EBBB22F}"/>
              </a:ext>
            </a:extLst>
          </p:cNvPr>
          <p:cNvSpPr txBox="1"/>
          <p:nvPr/>
        </p:nvSpPr>
        <p:spPr>
          <a:xfrm>
            <a:off x="479376" y="6361583"/>
            <a:ext cx="1029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Shokri, Reza, et al. "Membership inference attacks against machine learning models." 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P, 2017.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172AD2-AF52-67C9-CCEA-533CE1C02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76" y="1511029"/>
            <a:ext cx="1306471" cy="13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88AF9F-369D-0F9A-7538-16626CF10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77" y="2948765"/>
            <a:ext cx="1306471" cy="13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217E6790-7B5E-87C9-CA55-A607D3894A3A}"/>
              </a:ext>
            </a:extLst>
          </p:cNvPr>
          <p:cNvSpPr/>
          <p:nvPr/>
        </p:nvSpPr>
        <p:spPr>
          <a:xfrm>
            <a:off x="3144099" y="3382949"/>
            <a:ext cx="942502" cy="3385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A2131DF9-A589-445C-5469-8A9FA3588286}"/>
              </a:ext>
            </a:extLst>
          </p:cNvPr>
          <p:cNvSpPr/>
          <p:nvPr/>
        </p:nvSpPr>
        <p:spPr>
          <a:xfrm>
            <a:off x="3143672" y="2111853"/>
            <a:ext cx="942502" cy="3385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9910B01-BAC4-5DBF-3E1F-5C076B2F46B0}"/>
              </a:ext>
            </a:extLst>
          </p:cNvPr>
          <p:cNvSpPr/>
          <p:nvPr/>
        </p:nvSpPr>
        <p:spPr>
          <a:xfrm rot="268832">
            <a:off x="9661538" y="3285824"/>
            <a:ext cx="1670642" cy="990933"/>
          </a:xfrm>
          <a:prstGeom prst="ellipse">
            <a:avLst/>
          </a:prstGeom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32" name="Picture 8" descr="MegaFace facial recognition dataset origin raises privacy and liability  concerns | Biometric Update">
            <a:extLst>
              <a:ext uri="{FF2B5EF4-FFF2-40B4-BE49-F238E27FC236}">
                <a16:creationId xmlns:a16="http://schemas.microsoft.com/office/drawing/2014/main" id="{50BCF30D-CE4A-0A9B-17F8-A08906DD3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125" y="2076478"/>
            <a:ext cx="1855467" cy="13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C484F0-67C9-B58F-6BF9-4E7905A770DC}"/>
              </a:ext>
            </a:extLst>
          </p:cNvPr>
          <p:cNvSpPr txBox="1"/>
          <p:nvPr/>
        </p:nvSpPr>
        <p:spPr>
          <a:xfrm>
            <a:off x="10019804" y="158942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FF0000"/>
                </a:solidFill>
              </a:rPr>
              <a:t>存在？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A42274EE-A2B7-0E0D-46F4-AFF6C779E15E}"/>
              </a:ext>
            </a:extLst>
          </p:cNvPr>
          <p:cNvSpPr/>
          <p:nvPr/>
        </p:nvSpPr>
        <p:spPr>
          <a:xfrm>
            <a:off x="8818135" y="2738985"/>
            <a:ext cx="549724" cy="4830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95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Privacy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Ethical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35382-4CFA-E083-21E2-0F3CDFA21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53331"/>
            <a:ext cx="10082336" cy="4351338"/>
          </a:xfrm>
        </p:spPr>
        <p:txBody>
          <a:bodyPr/>
          <a:lstStyle/>
          <a:p>
            <a:pPr>
              <a:buFont typeface="Wingdings" pitchFamily="2" charset="2"/>
              <a:buChar char="p"/>
            </a:pPr>
            <a:r>
              <a:rPr kumimoji="1" lang="zh-CN" altLang="en-US" dirty="0"/>
              <a:t> </a:t>
            </a:r>
            <a:r>
              <a:rPr kumimoji="1" lang="en-US" altLang="zh-CN" dirty="0"/>
              <a:t>MIA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following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harms:</a:t>
            </a:r>
          </a:p>
          <a:p>
            <a:pPr lvl="1"/>
            <a:r>
              <a:rPr kumimoji="1" lang="en-US" altLang="zh-CN" dirty="0"/>
              <a:t>Leak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info: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unspeakable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illness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lvl="1"/>
            <a:r>
              <a:rPr kumimoji="1" lang="en-US" altLang="zh-CN" dirty="0"/>
              <a:t>MIA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sensitivity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indicates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leakage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265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Early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34345A-EAB0-F110-BE0C-26F648555F83}"/>
              </a:ext>
            </a:extLst>
          </p:cNvPr>
          <p:cNvSpPr txBox="1"/>
          <p:nvPr/>
        </p:nvSpPr>
        <p:spPr>
          <a:xfrm>
            <a:off x="623392" y="6146140"/>
            <a:ext cx="10369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Homer, Nils, et al. "Resolving individuals contributing trace amounts of DNA to highly complex mixtures using high-density SNP genotyping microarrays." </a:t>
            </a:r>
            <a:r>
              <a:rPr lang="en-AU" altLang="zh-CN" sz="1400" b="0" i="1" dirty="0" err="1">
                <a:effectLst/>
                <a:latin typeface="Arial" panose="020B0604020202020204" pitchFamily="34" charset="0"/>
              </a:rPr>
              <a:t>PLoS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 genetics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 4.8 (2008): e1000167.</a:t>
            </a:r>
            <a:endParaRPr lang="en-AU" altLang="zh-CN" sz="1400" dirty="0">
              <a:effectLst/>
              <a:latin typeface="Helvetica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D5753B-831E-D1C9-5064-F57EFD57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72" y="1311278"/>
            <a:ext cx="7772400" cy="43739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209E4E-F4CA-63DB-65AF-C5BD1DE57D71}"/>
              </a:ext>
            </a:extLst>
          </p:cNvPr>
          <p:cNvSpPr txBox="1"/>
          <p:nvPr/>
        </p:nvSpPr>
        <p:spPr>
          <a:xfrm>
            <a:off x="8976320" y="2828835"/>
            <a:ext cx="244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判断个人基因是否出现在一个复杂的混合基因里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dirty="0"/>
              <a:t>可用于调查取证</a:t>
            </a:r>
          </a:p>
        </p:txBody>
      </p:sp>
    </p:spTree>
    <p:extLst>
      <p:ext uri="{BB962C8B-B14F-4D97-AF65-F5344CB8AC3E}">
        <p14:creationId xmlns:p14="http://schemas.microsoft.com/office/powerpoint/2010/main" val="116778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A6B82-DECF-3000-0ED7-207881E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kumimoji="1" lang="en-US" altLang="zh-CN" dirty="0"/>
              <a:t>MIA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Well-known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510197-7537-8C20-C9F7-268C674444B6}"/>
              </a:ext>
            </a:extLst>
          </p:cNvPr>
          <p:cNvSpPr txBox="1"/>
          <p:nvPr/>
        </p:nvSpPr>
        <p:spPr>
          <a:xfrm>
            <a:off x="407368" y="6309320"/>
            <a:ext cx="1029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Shokri, Reza, et al. "Membership inference attacks against machine learning models." 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P, 2017.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4A0C3B-4740-8424-BEE8-7C87C82EA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82" y="1372861"/>
            <a:ext cx="7150036" cy="30618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4E29F1-251C-64D9-CE5A-A79E203F4DA0}"/>
              </a:ext>
            </a:extLst>
          </p:cNvPr>
          <p:cNvSpPr txBox="1"/>
          <p:nvPr/>
        </p:nvSpPr>
        <p:spPr>
          <a:xfrm>
            <a:off x="4178648" y="5045114"/>
            <a:ext cx="3834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Black-box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attack</a:t>
            </a:r>
            <a:r>
              <a:rPr kumimoji="1"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pipeline</a:t>
            </a:r>
            <a:endParaRPr kumimoji="1" lang="zh-C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54C77A-4EFB-B255-FF1A-1B77018B99D8}"/>
              </a:ext>
            </a:extLst>
          </p:cNvPr>
          <p:cNvSpPr/>
          <p:nvPr/>
        </p:nvSpPr>
        <p:spPr>
          <a:xfrm>
            <a:off x="5591944" y="3194974"/>
            <a:ext cx="115212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EA4F158-EC32-10B5-25C8-AE0226AF8166}"/>
              </a:ext>
            </a:extLst>
          </p:cNvPr>
          <p:cNvCxnSpPr>
            <a:cxnSpLocks/>
          </p:cNvCxnSpPr>
          <p:nvPr/>
        </p:nvCxnSpPr>
        <p:spPr>
          <a:xfrm flipH="1" flipV="1">
            <a:off x="6672064" y="3717032"/>
            <a:ext cx="936104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D57048F-DC91-49F0-639C-F61A2B10DDC3}"/>
              </a:ext>
            </a:extLst>
          </p:cNvPr>
          <p:cNvSpPr txBox="1"/>
          <p:nvPr/>
        </p:nvSpPr>
        <p:spPr>
          <a:xfrm>
            <a:off x="7608168" y="443467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Needs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5892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36103</TotalTime>
  <Words>2345</Words>
  <Application>Microsoft Macintosh PowerPoint</Application>
  <PresentationFormat>宽屏</PresentationFormat>
  <Paragraphs>275</Paragraphs>
  <Slides>51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STHupo</vt:lpstr>
      <vt:lpstr>Microsoft YaHei</vt:lpstr>
      <vt:lpstr>foglihtenregular</vt:lpstr>
      <vt:lpstr>Arial</vt:lpstr>
      <vt:lpstr>Avenir-Next</vt:lpstr>
      <vt:lpstr>Calibri</vt:lpstr>
      <vt:lpstr>Cambria Math</vt:lpstr>
      <vt:lpstr>Helvetica</vt:lpstr>
      <vt:lpstr>Times New Roman</vt:lpstr>
      <vt:lpstr>Wingdings</vt:lpstr>
      <vt:lpstr>Office 主题</vt:lpstr>
      <vt:lpstr>PowerPoint 演示文稿</vt:lpstr>
      <vt:lpstr>Recap: week 8</vt:lpstr>
      <vt:lpstr>This Week</vt:lpstr>
      <vt:lpstr>PowerPoint 演示文稿</vt:lpstr>
      <vt:lpstr>Membership Inference Attack</vt:lpstr>
      <vt:lpstr>Membership Inference Attack</vt:lpstr>
      <vt:lpstr>Privacy and Ethical Problems</vt:lpstr>
      <vt:lpstr>An Early Work</vt:lpstr>
      <vt:lpstr>MIA：The Most Well-known Work</vt:lpstr>
      <vt:lpstr>MIA：The Most Well-known Work</vt:lpstr>
      <vt:lpstr>MIA：The Most Well-known Work</vt:lpstr>
      <vt:lpstr>MIA：The Most Well-known Work</vt:lpstr>
      <vt:lpstr>MIA：The Most Well-known Work</vt:lpstr>
      <vt:lpstr>MIA：The Most Well-known Work</vt:lpstr>
      <vt:lpstr>MIA：The Most Well-known Work</vt:lpstr>
      <vt:lpstr>White-box MIA</vt:lpstr>
      <vt:lpstr>White-box MIA</vt:lpstr>
      <vt:lpstr>Limitations of MIA</vt:lpstr>
      <vt:lpstr>Addressing Limitations of MIA</vt:lpstr>
      <vt:lpstr>Addressing Limitations of MIA</vt:lpstr>
      <vt:lpstr>Addressing Limitations of MIA</vt:lpstr>
      <vt:lpstr>Addressing Limitations of MIA</vt:lpstr>
      <vt:lpstr>Metric-guided MIA</vt:lpstr>
      <vt:lpstr>A Summary of Existing MIAs</vt:lpstr>
      <vt:lpstr>A Summary of Existing MIAs</vt:lpstr>
      <vt:lpstr>PowerPoint 演示文稿</vt:lpstr>
      <vt:lpstr>Differential Privacy</vt:lpstr>
      <vt:lpstr>Differential Privacy</vt:lpstr>
      <vt:lpstr>Differential Privacy</vt:lpstr>
      <vt:lpstr>Differential Privacy</vt:lpstr>
      <vt:lpstr>Properties of DP</vt:lpstr>
      <vt:lpstr>How to Obtain a Differentially Private Model?</vt:lpstr>
      <vt:lpstr>Measuring Sensitivity</vt:lpstr>
      <vt:lpstr>Noise Models</vt:lpstr>
      <vt:lpstr>The Laplace Mechanism</vt:lpstr>
      <vt:lpstr>The Laplace Mechanism</vt:lpstr>
      <vt:lpstr>The Laplace Mechanism</vt:lpstr>
      <vt:lpstr>Laplace vs. Gaussian</vt:lpstr>
      <vt:lpstr>DP + Deep Learning</vt:lpstr>
      <vt:lpstr>输入空间DP</vt:lpstr>
      <vt:lpstr>输入空间DP</vt:lpstr>
      <vt:lpstr>模型空间DP</vt:lpstr>
      <vt:lpstr>DP-SGD性能</vt:lpstr>
      <vt:lpstr>DP-SGD性能</vt:lpstr>
      <vt:lpstr>DP-SGD性能</vt:lpstr>
      <vt:lpstr>More Practical Solution?</vt:lpstr>
      <vt:lpstr>输出空间DP</vt:lpstr>
      <vt:lpstr>输出空间DP</vt:lpstr>
      <vt:lpstr>输出空间DP</vt:lpstr>
      <vt:lpstr>尚存挑战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5489</cp:revision>
  <dcterms:created xsi:type="dcterms:W3CDTF">2017-04-27T02:47:00Z</dcterms:created>
  <dcterms:modified xsi:type="dcterms:W3CDTF">2024-10-05T13:48:47Z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